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89" r:id="rId7"/>
    <p:sldId id="261" r:id="rId8"/>
    <p:sldId id="264" r:id="rId9"/>
    <p:sldId id="265" r:id="rId10"/>
    <p:sldId id="290" r:id="rId11"/>
    <p:sldId id="266" r:id="rId12"/>
    <p:sldId id="269" r:id="rId13"/>
    <p:sldId id="270" r:id="rId14"/>
    <p:sldId id="291" r:id="rId15"/>
    <p:sldId id="292" r:id="rId16"/>
    <p:sldId id="273" r:id="rId17"/>
    <p:sldId id="275" r:id="rId18"/>
    <p:sldId id="274" r:id="rId19"/>
    <p:sldId id="276" r:id="rId20"/>
    <p:sldId id="293" r:id="rId21"/>
    <p:sldId id="277" r:id="rId22"/>
    <p:sldId id="279" r:id="rId23"/>
    <p:sldId id="278" r:id="rId24"/>
    <p:sldId id="280" r:id="rId25"/>
    <p:sldId id="294" r:id="rId26"/>
    <p:sldId id="281" r:id="rId27"/>
    <p:sldId id="282" r:id="rId28"/>
    <p:sldId id="283" r:id="rId29"/>
    <p:sldId id="284" r:id="rId30"/>
    <p:sldId id="295" r:id="rId31"/>
    <p:sldId id="285" r:id="rId32"/>
    <p:sldId id="286" r:id="rId33"/>
    <p:sldId id="287" r:id="rId34"/>
    <p:sldId id="296"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8734A8-064F-425C-8E07-D3F31E7563D3}" type="datetimeFigureOut">
              <a:rPr lang="en-US" smtClean="0"/>
              <a:pPr/>
              <a:t>2/23/2017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CB4DDA7-CBFE-4EBB-A7B0-DAD6F2EBD6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734A8-064F-425C-8E07-D3F31E7563D3}"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DDA7-CBFE-4EBB-A7B0-DAD6F2EBD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A8734A8-064F-425C-8E07-D3F31E7563D3}" type="datetimeFigureOut">
              <a:rPr lang="en-US" smtClean="0"/>
              <a:pPr/>
              <a:t>2/23/2017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CB4DDA7-CBFE-4EBB-A7B0-DAD6F2EBD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8734A8-064F-425C-8E07-D3F31E7563D3}"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8734A8-064F-425C-8E07-D3F31E7563D3}" type="datetimeFigureOut">
              <a:rPr lang="en-US" smtClean="0"/>
              <a:pPr/>
              <a:t>2/23/2017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CB4DDA7-CBFE-4EBB-A7B0-DAD6F2EBD64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A8734A8-064F-425C-8E07-D3F31E7563D3}" type="datetimeFigureOut">
              <a:rPr lang="en-US" smtClean="0"/>
              <a:pPr/>
              <a:t>2/23/2017</a:t>
            </a:fld>
            <a:endParaRPr lang="en-US"/>
          </a:p>
        </p:txBody>
      </p:sp>
      <p:sp>
        <p:nvSpPr>
          <p:cNvPr id="10" name="Slide Number Placeholder 9"/>
          <p:cNvSpPr>
            <a:spLocks noGrp="1"/>
          </p:cNvSpPr>
          <p:nvPr>
            <p:ph type="sldNum" sz="quarter" idx="16"/>
          </p:nvPr>
        </p:nvSpPr>
        <p:spPr/>
        <p:txBody>
          <a:bodyPr rtlCol="0"/>
          <a:lstStyle/>
          <a:p>
            <a:fld id="{3CB4DDA7-CBFE-4EBB-A7B0-DAD6F2EBD64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A8734A8-064F-425C-8E07-D3F31E7563D3}" type="datetimeFigureOut">
              <a:rPr lang="en-US" smtClean="0"/>
              <a:pPr/>
              <a:t>2/23/2017</a:t>
            </a:fld>
            <a:endParaRPr lang="en-US"/>
          </a:p>
        </p:txBody>
      </p:sp>
      <p:sp>
        <p:nvSpPr>
          <p:cNvPr id="12" name="Slide Number Placeholder 11"/>
          <p:cNvSpPr>
            <a:spLocks noGrp="1"/>
          </p:cNvSpPr>
          <p:nvPr>
            <p:ph type="sldNum" sz="quarter" idx="16"/>
          </p:nvPr>
        </p:nvSpPr>
        <p:spPr/>
        <p:txBody>
          <a:bodyPr rtlCol="0"/>
          <a:lstStyle/>
          <a:p>
            <a:fld id="{3CB4DDA7-CBFE-4EBB-A7B0-DAD6F2EBD64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8734A8-064F-425C-8E07-D3F31E7563D3}" type="datetimeFigureOut">
              <a:rPr lang="en-US" smtClean="0"/>
              <a:pPr/>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734A8-064F-425C-8E07-D3F31E7563D3}" type="datetimeFigureOut">
              <a:rPr lang="en-US" smtClean="0"/>
              <a:pPr/>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CB4DDA7-CBFE-4EBB-A7B0-DAD6F2EBD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8734A8-064F-425C-8E07-D3F31E7563D3}"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B4DDA7-CBFE-4EBB-A7B0-DAD6F2EBD64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8734A8-064F-425C-8E07-D3F31E7563D3}" type="datetimeFigureOut">
              <a:rPr lang="en-US" smtClean="0"/>
              <a:pPr/>
              <a:t>2/23/2017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CB4DDA7-CBFE-4EBB-A7B0-DAD6F2EBD64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8734A8-064F-425C-8E07-D3F31E7563D3}" type="datetimeFigureOut">
              <a:rPr lang="en-US" smtClean="0"/>
              <a:pPr/>
              <a:t>2/23/2017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B4DDA7-CBFE-4EBB-A7B0-DAD6F2EBD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text structure</a:t>
            </a:r>
            <a:endParaRPr lang="en-US" dirty="0"/>
          </a:p>
        </p:txBody>
      </p:sp>
      <p:sp>
        <p:nvSpPr>
          <p:cNvPr id="3" name="Subtitle 2"/>
          <p:cNvSpPr>
            <a:spLocks noGrp="1"/>
          </p:cNvSpPr>
          <p:nvPr>
            <p:ph type="subTitle" idx="1"/>
          </p:nvPr>
        </p:nvSpPr>
        <p:spPr>
          <a:xfrm>
            <a:off x="2247900" y="6144126"/>
            <a:ext cx="6705600" cy="685800"/>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Chronological Order/Sequence Signal Words:</a:t>
            </a:r>
            <a:endParaRPr lang="en-US" dirty="0"/>
          </a:p>
        </p:txBody>
      </p:sp>
      <p:sp>
        <p:nvSpPr>
          <p:cNvPr id="3" name="Content Placeholder 2"/>
          <p:cNvSpPr>
            <a:spLocks noGrp="1"/>
          </p:cNvSpPr>
          <p:nvPr>
            <p:ph sz="quarter" idx="1"/>
          </p:nvPr>
        </p:nvSpPr>
        <p:spPr/>
        <p:txBody>
          <a:bodyPr/>
          <a:lstStyle/>
          <a:p>
            <a:r>
              <a:rPr lang="en-US" dirty="0" smtClean="0"/>
              <a:t>First, second…, not long after, next, then, initially, before, after, finally, following this, in the process of</a:t>
            </a:r>
            <a:endParaRPr lang="en-US" dirty="0"/>
          </a:p>
        </p:txBody>
      </p:sp>
    </p:spTree>
    <p:extLst>
      <p:ext uri="{BB962C8B-B14F-4D97-AF65-F5344CB8AC3E}">
        <p14:creationId xmlns:p14="http://schemas.microsoft.com/office/powerpoint/2010/main" val="68462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pPr>
              <a:buNone/>
            </a:pPr>
            <a:r>
              <a:rPr lang="en-US" dirty="0" smtClean="0"/>
              <a:t>Jack and Jill ran up the hill to fetch a pail of water. Jack fell down and broke his crown and Jill came tumbling after.</a:t>
            </a:r>
          </a:p>
        </p:txBody>
      </p:sp>
      <p:pic>
        <p:nvPicPr>
          <p:cNvPr id="2050" name="Picture 2"/>
          <p:cNvPicPr>
            <a:picLocks noChangeAspect="1" noChangeArrowheads="1"/>
          </p:cNvPicPr>
          <p:nvPr/>
        </p:nvPicPr>
        <p:blipFill>
          <a:blip r:embed="rId2" cstate="print"/>
          <a:srcRect/>
          <a:stretch>
            <a:fillRect/>
          </a:stretch>
        </p:blipFill>
        <p:spPr bwMode="auto">
          <a:xfrm>
            <a:off x="5486400" y="3581400"/>
            <a:ext cx="2209800"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Content Placeholder 2"/>
          <p:cNvSpPr>
            <a:spLocks noGrp="1"/>
          </p:cNvSpPr>
          <p:nvPr>
            <p:ph sz="quarter" idx="1"/>
          </p:nvPr>
        </p:nvSpPr>
        <p:spPr/>
        <p:txBody>
          <a:bodyPr/>
          <a:lstStyle/>
          <a:p>
            <a:r>
              <a:rPr lang="en-US" u="sng" dirty="0" smtClean="0"/>
              <a:t>Two</a:t>
            </a:r>
            <a:r>
              <a:rPr lang="en-US" dirty="0" smtClean="0"/>
              <a:t> or more things are described</a:t>
            </a:r>
          </a:p>
          <a:p>
            <a:r>
              <a:rPr lang="en-US" dirty="0" smtClean="0"/>
              <a:t>Their </a:t>
            </a:r>
            <a:r>
              <a:rPr lang="en-US" u="sng" dirty="0" smtClean="0"/>
              <a:t>similarities</a:t>
            </a:r>
            <a:r>
              <a:rPr lang="en-US" dirty="0" smtClean="0"/>
              <a:t> and </a:t>
            </a:r>
            <a:r>
              <a:rPr lang="en-US" u="sng" dirty="0" smtClean="0"/>
              <a:t>differences</a:t>
            </a:r>
            <a:r>
              <a:rPr lang="en-US" dirty="0" smtClean="0"/>
              <a:t> are discussed/analyzed.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5" name="Content Placeholder 4"/>
          <p:cNvSpPr>
            <a:spLocks noGrp="1"/>
          </p:cNvSpPr>
          <p:nvPr>
            <p:ph sz="quarter" idx="1"/>
          </p:nvPr>
        </p:nvSpPr>
        <p:spPr/>
        <p:txBody>
          <a:bodyPr/>
          <a:lstStyle/>
          <a:p>
            <a:r>
              <a:rPr lang="en-US" dirty="0" smtClean="0"/>
              <a:t>Using a Venn Diagram (illustrated below), you will have 3 minutes to identify the similarities and differences of something.</a:t>
            </a:r>
          </a:p>
          <a:p>
            <a:r>
              <a:rPr lang="en-US" dirty="0" smtClean="0"/>
              <a:t>You will only be using facts—not opinions!</a:t>
            </a:r>
          </a:p>
          <a:p>
            <a:endParaRPr lang="en-US" dirty="0"/>
          </a:p>
        </p:txBody>
      </p:sp>
      <p:pic>
        <p:nvPicPr>
          <p:cNvPr id="6" name="Content Placeholder 3"/>
          <p:cNvPicPr>
            <a:picLocks noChangeAspect="1" noChangeArrowheads="1"/>
          </p:cNvPicPr>
          <p:nvPr/>
        </p:nvPicPr>
        <p:blipFill>
          <a:blip r:embed="rId2" cstate="print"/>
          <a:srcRect/>
          <a:stretch>
            <a:fillRect/>
          </a:stretch>
        </p:blipFill>
        <p:spPr bwMode="auto">
          <a:xfrm>
            <a:off x="3352800" y="4495800"/>
            <a:ext cx="2322534" cy="1695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a:t>
            </a:r>
            <a:endParaRPr lang="en-US" dirty="0"/>
          </a:p>
        </p:txBody>
      </p:sp>
      <p:sp>
        <p:nvSpPr>
          <p:cNvPr id="3" name="Content Placeholder 2"/>
          <p:cNvSpPr>
            <a:spLocks noGrp="1"/>
          </p:cNvSpPr>
          <p:nvPr>
            <p:ph sz="quarter" idx="1"/>
          </p:nvPr>
        </p:nvSpPr>
        <p:spPr/>
        <p:txBody>
          <a:bodyPr/>
          <a:lstStyle/>
          <a:p>
            <a:r>
              <a:rPr lang="en-US" dirty="0" smtClean="0"/>
              <a:t>Write brief paragraph that explains the similarities and differences in your Venn Diagram.</a:t>
            </a:r>
          </a:p>
          <a:p>
            <a:r>
              <a:rPr lang="en-US" dirty="0" smtClean="0"/>
              <a:t>Highlight/underline your signal words</a:t>
            </a:r>
          </a:p>
          <a:p>
            <a:r>
              <a:rPr lang="en-US" dirty="0" smtClean="0"/>
              <a:t>Be ready to share.</a:t>
            </a:r>
            <a:endParaRPr lang="en-US" dirty="0"/>
          </a:p>
        </p:txBody>
      </p:sp>
    </p:spTree>
    <p:extLst>
      <p:ext uri="{BB962C8B-B14F-4D97-AF65-F5344CB8AC3E}">
        <p14:creationId xmlns:p14="http://schemas.microsoft.com/office/powerpoint/2010/main" val="40737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and Contrast Signal Words</a:t>
            </a:r>
            <a:endParaRPr lang="en-US" dirty="0"/>
          </a:p>
        </p:txBody>
      </p:sp>
      <p:sp>
        <p:nvSpPr>
          <p:cNvPr id="3" name="Content Placeholder 2"/>
          <p:cNvSpPr>
            <a:spLocks noGrp="1"/>
          </p:cNvSpPr>
          <p:nvPr>
            <p:ph sz="quarter" idx="1"/>
          </p:nvPr>
        </p:nvSpPr>
        <p:spPr/>
        <p:txBody>
          <a:bodyPr/>
          <a:lstStyle/>
          <a:p>
            <a:r>
              <a:rPr lang="en-US" dirty="0" smtClean="0"/>
              <a:t>Different from, same as, similar to, similarly, as opposed to, instead of, however, compared to/with, as well as, either…or, but, on the other hand, on the same token, likewise, on the contrary</a:t>
            </a:r>
            <a:endParaRPr lang="en-US" dirty="0"/>
          </a:p>
        </p:txBody>
      </p:sp>
    </p:spTree>
    <p:extLst>
      <p:ext uri="{BB962C8B-B14F-4D97-AF65-F5344CB8AC3E}">
        <p14:creationId xmlns:p14="http://schemas.microsoft.com/office/powerpoint/2010/main" val="2320362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Information is expressed as a hierarchy or in </a:t>
            </a:r>
            <a:r>
              <a:rPr lang="en-US" u="sng" dirty="0" smtClean="0"/>
              <a:t>priority</a:t>
            </a:r>
          </a:p>
          <a:p>
            <a:r>
              <a:rPr lang="en-US" dirty="0" smtClean="0"/>
              <a:t>Either least </a:t>
            </a:r>
            <a:r>
              <a:rPr lang="en-US" u="sng" dirty="0" smtClean="0"/>
              <a:t>important </a:t>
            </a:r>
            <a:r>
              <a:rPr lang="en-US" dirty="0" smtClean="0"/>
              <a:t>to </a:t>
            </a:r>
            <a:r>
              <a:rPr lang="en-US" u="sng" dirty="0" smtClean="0"/>
              <a:t>most </a:t>
            </a:r>
            <a:r>
              <a:rPr lang="en-US" dirty="0" smtClean="0"/>
              <a:t>important or vice versa (Most important to least)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Create a paragraph in which you describe the  least and most horrible things you could do on a date.</a:t>
            </a:r>
          </a:p>
          <a:p>
            <a:r>
              <a:rPr lang="en-US" dirty="0" smtClean="0"/>
              <a:t>Highlight your signal words </a:t>
            </a:r>
          </a:p>
          <a:p>
            <a:r>
              <a:rPr lang="en-US" dirty="0" smtClean="0"/>
              <a:t>You have 5 minutes.  </a:t>
            </a:r>
          </a:p>
          <a:p>
            <a:r>
              <a:rPr lang="en-US" dirty="0" smtClean="0"/>
              <a:t>Be prepared to share your ideas.</a:t>
            </a:r>
            <a:endParaRPr lang="en-US" dirty="0"/>
          </a:p>
        </p:txBody>
      </p:sp>
      <p:pic>
        <p:nvPicPr>
          <p:cNvPr id="7171" name="Picture 3"/>
          <p:cNvPicPr>
            <a:picLocks noChangeAspect="1" noChangeArrowheads="1"/>
          </p:cNvPicPr>
          <p:nvPr/>
        </p:nvPicPr>
        <p:blipFill>
          <a:blip r:embed="rId2" cstate="print"/>
          <a:srcRect/>
          <a:stretch>
            <a:fillRect/>
          </a:stretch>
        </p:blipFill>
        <p:spPr bwMode="auto">
          <a:xfrm>
            <a:off x="6324600" y="2819400"/>
            <a:ext cx="2514600"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Here are the three worst things that you can do on a date.  First, you could tell jokes that aren’t funny and laugh really hard to yourself.  This will make you look bad.  Worse though, you could anger your date.  One bad “joke” may cause your date to yell at you, thus ruining the evening.  But the worst thing that you can do is to appear slovenly.  By not showering and properly grooming, you may disgust your date, and this is the worst thing that you can do.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sz="quarter" idx="1"/>
          </p:nvPr>
        </p:nvSpPr>
        <p:spPr/>
        <p:txBody>
          <a:bodyPr/>
          <a:lstStyle/>
          <a:p>
            <a:r>
              <a:rPr lang="en-US" dirty="0" smtClean="0"/>
              <a:t>What are the least and worst things you could do on a date?</a:t>
            </a:r>
          </a:p>
          <a:p>
            <a:r>
              <a:rPr lang="en-US" dirty="0" smtClean="0"/>
              <a:t>Least:</a:t>
            </a:r>
          </a:p>
          <a:p>
            <a:pPr lvl="1"/>
            <a:r>
              <a:rPr lang="en-US" dirty="0" smtClean="0"/>
              <a:t>Tell really bad jokes.</a:t>
            </a:r>
          </a:p>
          <a:p>
            <a:r>
              <a:rPr lang="en-US" dirty="0" smtClean="0"/>
              <a:t>Worst:</a:t>
            </a:r>
          </a:p>
          <a:p>
            <a:pPr lvl="1"/>
            <a:r>
              <a:rPr lang="en-US" dirty="0" smtClean="0"/>
              <a:t>Don’t shower before the date.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text structure?</a:t>
            </a:r>
            <a:endParaRPr lang="en-US" dirty="0"/>
          </a:p>
        </p:txBody>
      </p:sp>
      <p:sp>
        <p:nvSpPr>
          <p:cNvPr id="3" name="Content Placeholder 2"/>
          <p:cNvSpPr>
            <a:spLocks noGrp="1"/>
          </p:cNvSpPr>
          <p:nvPr>
            <p:ph sz="quarter" idx="1"/>
          </p:nvPr>
        </p:nvSpPr>
        <p:spPr/>
        <p:txBody>
          <a:bodyPr/>
          <a:lstStyle/>
          <a:p>
            <a:r>
              <a:rPr lang="en-US" dirty="0" smtClean="0"/>
              <a:t>Text structure is how </a:t>
            </a:r>
            <a:r>
              <a:rPr lang="en-US" u="sng" dirty="0" smtClean="0"/>
              <a:t>information </a:t>
            </a:r>
            <a:r>
              <a:rPr lang="en-US" dirty="0" smtClean="0"/>
              <a:t>is </a:t>
            </a:r>
            <a:r>
              <a:rPr lang="en-US" u="sng" dirty="0" smtClean="0"/>
              <a:t>organized</a:t>
            </a:r>
            <a:r>
              <a:rPr lang="en-US" dirty="0" smtClean="0"/>
              <a:t> in a passage</a:t>
            </a:r>
          </a:p>
          <a:p>
            <a:r>
              <a:rPr lang="en-US" dirty="0" smtClean="0"/>
              <a:t>The structure can </a:t>
            </a:r>
            <a:r>
              <a:rPr lang="en-US" u="sng" dirty="0" smtClean="0"/>
              <a:t>change</a:t>
            </a:r>
            <a:r>
              <a:rPr lang="en-US" dirty="0" smtClean="0"/>
              <a:t> multiple (many) times in a passage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Words:</a:t>
            </a:r>
            <a:endParaRPr lang="en-US" dirty="0"/>
          </a:p>
        </p:txBody>
      </p:sp>
      <p:sp>
        <p:nvSpPr>
          <p:cNvPr id="3" name="Content Placeholder 2"/>
          <p:cNvSpPr>
            <a:spLocks noGrp="1"/>
          </p:cNvSpPr>
          <p:nvPr>
            <p:ph sz="quarter" idx="1"/>
          </p:nvPr>
        </p:nvSpPr>
        <p:spPr/>
        <p:txBody>
          <a:bodyPr/>
          <a:lstStyle/>
          <a:p>
            <a:r>
              <a:rPr lang="en-US" dirty="0" smtClean="0"/>
              <a:t>Central, principal, chief, major, main, key, primarily, significant, finally, lastly, most important</a:t>
            </a:r>
            <a:endParaRPr lang="en-US" dirty="0"/>
          </a:p>
        </p:txBody>
      </p:sp>
    </p:spTree>
    <p:extLst>
      <p:ext uri="{BB962C8B-B14F-4D97-AF65-F5344CB8AC3E}">
        <p14:creationId xmlns:p14="http://schemas.microsoft.com/office/powerpoint/2010/main" val="38542587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A </a:t>
            </a:r>
            <a:r>
              <a:rPr lang="en-US" u="sng" dirty="0" smtClean="0"/>
              <a:t>problem </a:t>
            </a:r>
            <a:r>
              <a:rPr lang="en-US" dirty="0" smtClean="0"/>
              <a:t>is described and a response or </a:t>
            </a:r>
            <a:r>
              <a:rPr lang="en-US" u="sng" dirty="0" smtClean="0"/>
              <a:t>solution </a:t>
            </a:r>
            <a:r>
              <a:rPr lang="en-US" dirty="0" smtClean="0"/>
              <a:t>is proposed or </a:t>
            </a:r>
            <a:r>
              <a:rPr lang="en-US" u="sng" dirty="0" smtClean="0"/>
              <a:t>explained</a:t>
            </a:r>
            <a:r>
              <a:rPr lang="en-US" dirty="0" smtClean="0"/>
              <a:t>.</a:t>
            </a:r>
          </a:p>
          <a:p>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6019799" y="3124200"/>
            <a:ext cx="2830089"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Read the following passage.</a:t>
            </a:r>
          </a:p>
          <a:p>
            <a:r>
              <a:rPr lang="en-US" dirty="0" smtClean="0"/>
              <a:t>Identify the problem and solution with your neighbor.</a:t>
            </a:r>
          </a:p>
          <a:p>
            <a:r>
              <a:rPr lang="en-US" dirty="0" smtClean="0"/>
              <a:t>Write down your answers on a scrap piece of paper.</a:t>
            </a:r>
          </a:p>
          <a:p>
            <a:r>
              <a:rPr lang="en-US" dirty="0" smtClean="0"/>
              <a:t>You will have 2 and a half minutes.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The volume in the hallway after lunch is an increasing problem.  Loud students in the hallway disrupt the learning of those in class.  Therefore, the teachers should enact a silent hallway policy to protect the learning of all students.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096000" y="41910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a:t>
            </a:r>
            <a:endParaRPr lang="en-US" dirty="0"/>
          </a:p>
        </p:txBody>
      </p:sp>
      <p:sp>
        <p:nvSpPr>
          <p:cNvPr id="3" name="Content Placeholder 2"/>
          <p:cNvSpPr>
            <a:spLocks noGrp="1"/>
          </p:cNvSpPr>
          <p:nvPr>
            <p:ph sz="quarter" idx="1"/>
          </p:nvPr>
        </p:nvSpPr>
        <p:spPr/>
        <p:txBody>
          <a:bodyPr/>
          <a:lstStyle/>
          <a:p>
            <a:r>
              <a:rPr lang="en-US" dirty="0" smtClean="0"/>
              <a:t>What’s the problem?</a:t>
            </a:r>
          </a:p>
          <a:p>
            <a:pPr lvl="1"/>
            <a:r>
              <a:rPr lang="en-US" dirty="0" smtClean="0"/>
              <a:t>Students are too loud in the hallways.</a:t>
            </a:r>
          </a:p>
          <a:p>
            <a:r>
              <a:rPr lang="en-US" dirty="0" smtClean="0"/>
              <a:t>What’s the solution?</a:t>
            </a:r>
          </a:p>
          <a:p>
            <a:pPr lvl="1"/>
            <a:r>
              <a:rPr lang="en-US" dirty="0" smtClean="0"/>
              <a:t>Teachers should enact a silent hallway policy.</a:t>
            </a:r>
          </a:p>
          <a:p>
            <a:pPr lvl="1"/>
            <a:endParaRPr lang="en-US" dirty="0"/>
          </a:p>
          <a:p>
            <a:pPr marL="365760" lvl="1" indent="0">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 Signal Words</a:t>
            </a:r>
            <a:endParaRPr lang="en-US" dirty="0"/>
          </a:p>
        </p:txBody>
      </p:sp>
      <p:sp>
        <p:nvSpPr>
          <p:cNvPr id="3" name="Content Placeholder 2"/>
          <p:cNvSpPr>
            <a:spLocks noGrp="1"/>
          </p:cNvSpPr>
          <p:nvPr>
            <p:ph sz="quarter" idx="1"/>
          </p:nvPr>
        </p:nvSpPr>
        <p:spPr/>
        <p:txBody>
          <a:bodyPr/>
          <a:lstStyle/>
          <a:p>
            <a:r>
              <a:rPr lang="en-US" dirty="0" smtClean="0"/>
              <a:t>Problem, the question, is, a solution, one answer is, need, difficulty, dilemma, challenge, issue, answer, propose, suggest, indicate, solve, resolve, plan</a:t>
            </a:r>
            <a:endParaRPr lang="en-US" dirty="0"/>
          </a:p>
        </p:txBody>
      </p:sp>
    </p:spTree>
    <p:extLst>
      <p:ext uri="{BB962C8B-B14F-4D97-AF65-F5344CB8AC3E}">
        <p14:creationId xmlns:p14="http://schemas.microsoft.com/office/powerpoint/2010/main" val="400714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 </a:t>
            </a:r>
            <a:endParaRPr lang="en-US" dirty="0"/>
          </a:p>
        </p:txBody>
      </p:sp>
      <p:sp>
        <p:nvSpPr>
          <p:cNvPr id="3" name="Content Placeholder 2"/>
          <p:cNvSpPr>
            <a:spLocks noGrp="1"/>
          </p:cNvSpPr>
          <p:nvPr>
            <p:ph sz="quarter" idx="1"/>
          </p:nvPr>
        </p:nvSpPr>
        <p:spPr/>
        <p:txBody>
          <a:bodyPr/>
          <a:lstStyle/>
          <a:p>
            <a:r>
              <a:rPr lang="en-US" dirty="0" smtClean="0"/>
              <a:t>Information is organized in </a:t>
            </a:r>
            <a:r>
              <a:rPr lang="en-US" u="sng" dirty="0" smtClean="0"/>
              <a:t>steps.</a:t>
            </a:r>
            <a:endParaRPr lang="en-US" b="1" dirty="0" smtClean="0"/>
          </a:p>
          <a:p>
            <a:r>
              <a:rPr lang="en-US" dirty="0" smtClean="0"/>
              <a:t>A process is explained.</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4881" y="2629929"/>
            <a:ext cx="4423919" cy="3313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a:t>
            </a:r>
            <a:endParaRPr lang="en-US" dirty="0"/>
          </a:p>
        </p:txBody>
      </p:sp>
      <p:sp>
        <p:nvSpPr>
          <p:cNvPr id="3" name="Content Placeholder 2"/>
          <p:cNvSpPr>
            <a:spLocks noGrp="1"/>
          </p:cNvSpPr>
          <p:nvPr>
            <p:ph sz="quarter" idx="1"/>
          </p:nvPr>
        </p:nvSpPr>
        <p:spPr/>
        <p:txBody>
          <a:bodyPr/>
          <a:lstStyle/>
          <a:p>
            <a:r>
              <a:rPr lang="en-US" dirty="0" smtClean="0"/>
              <a:t>Take out a piece of paper for this activity.</a:t>
            </a:r>
          </a:p>
          <a:p>
            <a:r>
              <a:rPr lang="en-US" dirty="0" smtClean="0"/>
              <a:t>Activity:</a:t>
            </a:r>
          </a:p>
          <a:p>
            <a:pPr lvl="1"/>
            <a:r>
              <a:rPr lang="en-US" dirty="0" smtClean="0"/>
              <a:t>Marvin the Martian has just landed in Houston, TX. Marvin is rather hungry and really wants to eat a bowl of cereal with milk, but he doesn’t know how!  Write out each step Marvin must take to properly prepare and eat a bowl of cereal. Underline or highlight your signal words.</a:t>
            </a:r>
          </a:p>
          <a:p>
            <a:pPr lvl="1"/>
            <a:r>
              <a:rPr lang="en-US" dirty="0" smtClean="0"/>
              <a:t>*You will have 2 minutes to write out these steps!</a:t>
            </a:r>
          </a:p>
          <a:p>
            <a:pPr lvl="1"/>
            <a:r>
              <a:rPr lang="en-US" dirty="0" smtClean="0"/>
              <a:t>Be prepared to share your answers.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 </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Get a clean bowl from the cabinet.</a:t>
            </a:r>
          </a:p>
          <a:p>
            <a:pPr marL="514350" indent="-514350">
              <a:buFont typeface="+mj-lt"/>
              <a:buAutoNum type="arabicPeriod"/>
            </a:pPr>
            <a:r>
              <a:rPr lang="en-US" dirty="0" smtClean="0"/>
              <a:t>Take out a clean spoon from the utensil drawer.</a:t>
            </a:r>
          </a:p>
          <a:p>
            <a:pPr marL="514350" indent="-514350">
              <a:buFont typeface="+mj-lt"/>
              <a:buAutoNum type="arabicPeriod"/>
            </a:pPr>
            <a:r>
              <a:rPr lang="en-US" dirty="0" smtClean="0"/>
              <a:t>Pick the cereal you want.</a:t>
            </a:r>
          </a:p>
          <a:p>
            <a:pPr marL="514350" indent="-514350">
              <a:buFont typeface="+mj-lt"/>
              <a:buAutoNum type="arabicPeriod"/>
            </a:pPr>
            <a:r>
              <a:rPr lang="en-US" dirty="0" smtClean="0"/>
              <a:t>Retrieve the milk from the refrigerator.</a:t>
            </a:r>
          </a:p>
          <a:p>
            <a:pPr marL="514350" indent="-514350">
              <a:buFont typeface="+mj-lt"/>
              <a:buAutoNum type="arabicPeriod"/>
            </a:pPr>
            <a:r>
              <a:rPr lang="en-US" dirty="0" smtClean="0"/>
              <a:t>Pour the cereal into the bowl, but don’t fill it up all the way!</a:t>
            </a:r>
          </a:p>
          <a:p>
            <a:pPr marL="514350" indent="-514350">
              <a:buFont typeface="+mj-lt"/>
              <a:buAutoNum type="arabicPeriod"/>
            </a:pPr>
            <a:r>
              <a:rPr lang="en-US" dirty="0" smtClean="0"/>
              <a:t>Pour the milk into the cereal, but don’t pour too much!</a:t>
            </a:r>
          </a:p>
          <a:p>
            <a:pPr marL="514350" indent="-514350">
              <a:buFont typeface="+mj-lt"/>
              <a:buAutoNum type="arabicPeriod"/>
            </a:pPr>
            <a:r>
              <a:rPr lang="en-US" dirty="0" smtClean="0"/>
              <a:t>Use the spoon to scoop out the cereal and milk and bring it to your mouth.</a:t>
            </a:r>
          </a:p>
          <a:p>
            <a:pPr marL="514350" indent="-514350">
              <a:buFont typeface="+mj-lt"/>
              <a:buAutoNum type="arabicPeriod"/>
            </a:pPr>
            <a:r>
              <a:rPr lang="en-US" dirty="0" smtClean="0"/>
              <a:t>Chew, swallow, repeat until the cereal is gone!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743200" y="2286000"/>
            <a:ext cx="2632075" cy="3701355"/>
          </a:xfrm>
          <a:prstGeom prst="rect">
            <a:avLst/>
          </a:prstGeom>
          <a:noFill/>
          <a:ln w="9525">
            <a:noFill/>
            <a:miter lim="800000"/>
            <a:headEnd/>
            <a:tailEnd/>
          </a:ln>
        </p:spPr>
      </p:pic>
      <p:sp>
        <p:nvSpPr>
          <p:cNvPr id="5" name="Oval Callout 4"/>
          <p:cNvSpPr/>
          <p:nvPr/>
        </p:nvSpPr>
        <p:spPr>
          <a:xfrm>
            <a:off x="4648200" y="2514600"/>
            <a:ext cx="1828800" cy="12192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Thank you, earthlings!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Text Structure</a:t>
            </a:r>
            <a:endParaRPr lang="en-US" dirty="0"/>
          </a:p>
        </p:txBody>
      </p:sp>
      <p:sp>
        <p:nvSpPr>
          <p:cNvPr id="3" name="Content Placeholder 2"/>
          <p:cNvSpPr>
            <a:spLocks noGrp="1"/>
          </p:cNvSpPr>
          <p:nvPr>
            <p:ph sz="quarter" idx="1"/>
          </p:nvPr>
        </p:nvSpPr>
        <p:spPr/>
        <p:txBody>
          <a:bodyPr/>
          <a:lstStyle/>
          <a:p>
            <a:r>
              <a:rPr lang="en-US" dirty="0" smtClean="0"/>
              <a:t>There </a:t>
            </a:r>
            <a:r>
              <a:rPr lang="en-US" smtClean="0"/>
              <a:t>are eight (8) </a:t>
            </a:r>
            <a:r>
              <a:rPr lang="en-US" dirty="0" smtClean="0"/>
              <a:t>common types of text structure: </a:t>
            </a:r>
          </a:p>
          <a:p>
            <a:pPr lvl="1"/>
            <a:r>
              <a:rPr lang="en-US" dirty="0" smtClean="0"/>
              <a:t>Cause and </a:t>
            </a:r>
            <a:r>
              <a:rPr lang="en-US" u="sng" dirty="0" smtClean="0"/>
              <a:t>Effect</a:t>
            </a:r>
          </a:p>
          <a:p>
            <a:pPr lvl="1"/>
            <a:r>
              <a:rPr lang="en-US" u="sng" dirty="0" smtClean="0"/>
              <a:t>Chronological</a:t>
            </a:r>
            <a:r>
              <a:rPr lang="en-US" dirty="0" smtClean="0"/>
              <a:t> Order</a:t>
            </a:r>
          </a:p>
          <a:p>
            <a:pPr lvl="1"/>
            <a:r>
              <a:rPr lang="en-US" u="sng" dirty="0" smtClean="0"/>
              <a:t>Compare</a:t>
            </a:r>
            <a:r>
              <a:rPr lang="en-US" dirty="0" smtClean="0"/>
              <a:t> and Contrast</a:t>
            </a:r>
          </a:p>
          <a:p>
            <a:pPr lvl="1"/>
            <a:r>
              <a:rPr lang="en-US" dirty="0" smtClean="0"/>
              <a:t>Order of </a:t>
            </a:r>
            <a:r>
              <a:rPr lang="en-US" u="sng" dirty="0" smtClean="0"/>
              <a:t>Importance</a:t>
            </a:r>
          </a:p>
          <a:p>
            <a:pPr lvl="1"/>
            <a:r>
              <a:rPr lang="en-US" dirty="0" smtClean="0"/>
              <a:t>Problem and </a:t>
            </a:r>
            <a:r>
              <a:rPr lang="en-US" u="sng" dirty="0" smtClean="0"/>
              <a:t>Solution</a:t>
            </a:r>
          </a:p>
          <a:p>
            <a:pPr lvl="1"/>
            <a:r>
              <a:rPr lang="en-US" u="sng" dirty="0" smtClean="0"/>
              <a:t>Sequence</a:t>
            </a:r>
            <a:r>
              <a:rPr lang="en-US" dirty="0" smtClean="0"/>
              <a:t>/Process</a:t>
            </a:r>
          </a:p>
          <a:p>
            <a:pPr lvl="1"/>
            <a:r>
              <a:rPr lang="en-US" u="sng" dirty="0" smtClean="0"/>
              <a:t>Spatial</a:t>
            </a:r>
            <a:r>
              <a:rPr lang="en-US" dirty="0" smtClean="0"/>
              <a:t>/Descriptive</a:t>
            </a:r>
          </a:p>
          <a:p>
            <a:pPr lvl="1"/>
            <a:r>
              <a:rPr lang="en-US" dirty="0" smtClean="0"/>
              <a:t>Definition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Sequence/Process Signal Words</a:t>
            </a:r>
            <a:endParaRPr lang="en-US" dirty="0"/>
          </a:p>
        </p:txBody>
      </p:sp>
      <p:sp>
        <p:nvSpPr>
          <p:cNvPr id="3" name="Content Placeholder 2"/>
          <p:cNvSpPr>
            <a:spLocks noGrp="1"/>
          </p:cNvSpPr>
          <p:nvPr>
            <p:ph sz="quarter" idx="1"/>
          </p:nvPr>
        </p:nvSpPr>
        <p:spPr/>
        <p:txBody>
          <a:bodyPr/>
          <a:lstStyle/>
          <a:p>
            <a:r>
              <a:rPr lang="en-US" dirty="0" smtClean="0"/>
              <a:t>First, second…, not long after, next, then, initially, before, after, finally, following this, in the process of</a:t>
            </a:r>
            <a:endParaRPr lang="en-US" dirty="0"/>
          </a:p>
        </p:txBody>
      </p:sp>
    </p:spTree>
    <p:extLst>
      <p:ext uri="{BB962C8B-B14F-4D97-AF65-F5344CB8AC3E}">
        <p14:creationId xmlns:p14="http://schemas.microsoft.com/office/powerpoint/2010/main" val="713747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a:t>
            </a:r>
            <a:endParaRPr lang="en-US" dirty="0"/>
          </a:p>
        </p:txBody>
      </p:sp>
      <p:sp>
        <p:nvSpPr>
          <p:cNvPr id="3" name="Content Placeholder 2"/>
          <p:cNvSpPr>
            <a:spLocks noGrp="1"/>
          </p:cNvSpPr>
          <p:nvPr>
            <p:ph sz="quarter" idx="1"/>
          </p:nvPr>
        </p:nvSpPr>
        <p:spPr/>
        <p:txBody>
          <a:bodyPr/>
          <a:lstStyle/>
          <a:p>
            <a:r>
              <a:rPr lang="en-US" dirty="0" smtClean="0"/>
              <a:t>Information is organized in order of </a:t>
            </a:r>
            <a:r>
              <a:rPr lang="en-US" u="sng" dirty="0" smtClean="0"/>
              <a:t>space</a:t>
            </a:r>
            <a:r>
              <a:rPr lang="en-US" dirty="0" smtClean="0"/>
              <a:t> (top to </a:t>
            </a:r>
            <a:r>
              <a:rPr lang="en-US" u="sng" dirty="0" smtClean="0"/>
              <a:t>bottom</a:t>
            </a:r>
            <a:r>
              <a:rPr lang="en-US" dirty="0" smtClean="0"/>
              <a:t>, left to </a:t>
            </a:r>
            <a:r>
              <a:rPr lang="en-US" u="sng" dirty="0" smtClean="0"/>
              <a:t>right</a:t>
            </a:r>
            <a:r>
              <a:rPr lang="en-US" dirty="0" smtClean="0"/>
              <a:t>).</a:t>
            </a:r>
          </a:p>
          <a:p>
            <a:r>
              <a:rPr lang="en-US" dirty="0" smtClean="0"/>
              <a:t>Example:</a:t>
            </a:r>
          </a:p>
          <a:p>
            <a:pPr lvl="1"/>
            <a:r>
              <a:rPr lang="en-US" dirty="0" smtClean="0"/>
              <a:t>When you walk into my living room, my sofa and a bookcase is to your </a:t>
            </a:r>
            <a:r>
              <a:rPr lang="en-US" i="1" u="sng" dirty="0" smtClean="0"/>
              <a:t>right</a:t>
            </a:r>
            <a:r>
              <a:rPr lang="en-US" dirty="0" smtClean="0"/>
              <a:t>.  To your</a:t>
            </a:r>
            <a:r>
              <a:rPr lang="en-US" u="sng" dirty="0" smtClean="0"/>
              <a:t> </a:t>
            </a:r>
            <a:r>
              <a:rPr lang="en-US" i="1" u="sng" dirty="0" smtClean="0"/>
              <a:t>left</a:t>
            </a:r>
            <a:r>
              <a:rPr lang="en-US" u="sng" dirty="0" smtClean="0"/>
              <a:t> </a:t>
            </a:r>
            <a:r>
              <a:rPr lang="en-US" dirty="0" smtClean="0"/>
              <a:t>are the stairs leading to the second floor. The second bookcase is directly in</a:t>
            </a:r>
            <a:r>
              <a:rPr lang="en-US" u="sng" dirty="0" smtClean="0"/>
              <a:t> </a:t>
            </a:r>
            <a:r>
              <a:rPr lang="en-US" i="1" u="sng" dirty="0" smtClean="0"/>
              <a:t>front</a:t>
            </a:r>
            <a:r>
              <a:rPr lang="en-US" u="sng" dirty="0" smtClean="0"/>
              <a:t> </a:t>
            </a:r>
            <a:r>
              <a:rPr lang="en-US" dirty="0" smtClean="0"/>
              <a:t>of you.  On </a:t>
            </a:r>
            <a:r>
              <a:rPr lang="en-US" i="1" u="sng" dirty="0" smtClean="0"/>
              <a:t>top</a:t>
            </a:r>
            <a:r>
              <a:rPr lang="en-US" i="1" dirty="0" smtClean="0"/>
              <a:t> </a:t>
            </a:r>
            <a:r>
              <a:rPr lang="en-US" dirty="0" smtClean="0"/>
              <a:t>of the second bookcase is my navy teddy bear.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a:t>
            </a:r>
            <a:endParaRPr lang="en-US" dirty="0"/>
          </a:p>
        </p:txBody>
      </p:sp>
      <p:sp>
        <p:nvSpPr>
          <p:cNvPr id="3" name="Content Placeholder 2"/>
          <p:cNvSpPr>
            <a:spLocks noGrp="1"/>
          </p:cNvSpPr>
          <p:nvPr>
            <p:ph sz="quarter" idx="1"/>
          </p:nvPr>
        </p:nvSpPr>
        <p:spPr/>
        <p:txBody>
          <a:bodyPr/>
          <a:lstStyle/>
          <a:p>
            <a:r>
              <a:rPr lang="en-US" dirty="0" smtClean="0"/>
              <a:t>Now it’s your turn!</a:t>
            </a:r>
          </a:p>
          <a:p>
            <a:r>
              <a:rPr lang="en-US" dirty="0" smtClean="0"/>
              <a:t>Using spatial (space) clues, write a description of a place that you like to be. Highlight or underline your signal words</a:t>
            </a:r>
          </a:p>
          <a:p>
            <a:r>
              <a:rPr lang="en-US" dirty="0" smtClean="0"/>
              <a:t>Be prepared to share your responses.</a:t>
            </a:r>
          </a:p>
          <a:p>
            <a:r>
              <a:rPr lang="en-US" dirty="0" smtClean="0"/>
              <a:t>You have 2 minutes to complete your descriptions.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Spatial/Descriptive Signal Words</a:t>
            </a:r>
            <a:endParaRPr lang="en-US" dirty="0"/>
          </a:p>
        </p:txBody>
      </p:sp>
      <p:sp>
        <p:nvSpPr>
          <p:cNvPr id="3" name="Content Placeholder 2"/>
          <p:cNvSpPr>
            <a:spLocks noGrp="1"/>
          </p:cNvSpPr>
          <p:nvPr>
            <p:ph sz="quarter" idx="1"/>
          </p:nvPr>
        </p:nvSpPr>
        <p:spPr/>
        <p:txBody>
          <a:bodyPr/>
          <a:lstStyle/>
          <a:p>
            <a:r>
              <a:rPr lang="en-US" dirty="0" smtClean="0"/>
              <a:t>Behind, next to, diagonally, horizontal, in front of, to the left/right of, for instance, for example, such as, to illustrate, most important, in addition, another, furthermore, also, to begin with.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r>
              <a:rPr lang="en-US" dirty="0"/>
              <a:t>It is used </a:t>
            </a:r>
            <a:r>
              <a:rPr lang="en-US" dirty="0" smtClean="0"/>
              <a:t>to introduce</a:t>
            </a:r>
            <a:r>
              <a:rPr lang="en-US" dirty="0"/>
              <a:t>, explain, and describe a word or concept. It has three parts—a term, a definition, and an example.  </a:t>
            </a:r>
            <a:endParaRPr lang="en-US" dirty="0" smtClean="0"/>
          </a:p>
          <a:p>
            <a:r>
              <a:rPr lang="en-US" dirty="0"/>
              <a:t>Signal Words: Defined as, is, known, is used to mean, for example, to illustrate, for instance, such as </a:t>
            </a:r>
          </a:p>
        </p:txBody>
      </p:sp>
    </p:spTree>
    <p:extLst>
      <p:ext uri="{BB962C8B-B14F-4D97-AF65-F5344CB8AC3E}">
        <p14:creationId xmlns:p14="http://schemas.microsoft.com/office/powerpoint/2010/main" val="2970661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p:txBody>
          <a:bodyPr/>
          <a:lstStyle/>
          <a:p>
            <a:r>
              <a:rPr lang="en-US" dirty="0" smtClean="0"/>
              <a:t>With a neighbor, answer the following questions:</a:t>
            </a:r>
          </a:p>
          <a:p>
            <a:pPr lvl="1"/>
            <a:r>
              <a:rPr lang="en-US" dirty="0" smtClean="0"/>
              <a:t>What is text structure?</a:t>
            </a:r>
          </a:p>
          <a:p>
            <a:pPr lvl="1"/>
            <a:r>
              <a:rPr lang="en-US" dirty="0" smtClean="0"/>
              <a:t>What are the seven types?</a:t>
            </a:r>
          </a:p>
          <a:p>
            <a:pPr lvl="1"/>
            <a:r>
              <a:rPr lang="en-US" dirty="0" smtClean="0"/>
              <a:t>Pick two to explain to your neighbor.</a:t>
            </a:r>
          </a:p>
          <a:p>
            <a:pPr lvl="1"/>
            <a:r>
              <a:rPr lang="en-US" dirty="0" smtClean="0"/>
              <a:t>Which is the most challenging structure for you?</a:t>
            </a:r>
          </a:p>
          <a:p>
            <a:pPr lvl="1">
              <a:buNone/>
            </a:pPr>
            <a:r>
              <a:rPr lang="en-US" dirty="0" smtClean="0"/>
              <a:t>*You will have 3 minutes.</a:t>
            </a:r>
          </a:p>
          <a:p>
            <a:pPr lvl="1">
              <a:buNone/>
            </a:pPr>
            <a:r>
              <a:rPr lang="en-US" dirty="0" smtClean="0"/>
              <a:t>*Be prepared to share </a:t>
            </a:r>
            <a:r>
              <a:rPr lang="en-US" smtClean="0"/>
              <a:t>your answers!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lstStyle/>
          <a:p>
            <a:r>
              <a:rPr lang="en-US" dirty="0" smtClean="0"/>
              <a:t>The </a:t>
            </a:r>
            <a:r>
              <a:rPr lang="en-US" u="sng" dirty="0" smtClean="0"/>
              <a:t>results</a:t>
            </a:r>
            <a:r>
              <a:rPr lang="en-US" dirty="0" smtClean="0"/>
              <a:t> of something are </a:t>
            </a:r>
            <a:r>
              <a:rPr lang="en-US" u="sng" dirty="0" smtClean="0"/>
              <a:t>explained</a:t>
            </a:r>
            <a:r>
              <a:rPr lang="en-US" dirty="0" smtClean="0"/>
              <a:t>.</a:t>
            </a:r>
          </a:p>
          <a:p>
            <a:r>
              <a:rPr lang="en-US" dirty="0" smtClean="0"/>
              <a:t>What is a cause?</a:t>
            </a:r>
          </a:p>
          <a:p>
            <a:pPr lvl="1"/>
            <a:r>
              <a:rPr lang="en-US" dirty="0" smtClean="0"/>
              <a:t>Something that gives </a:t>
            </a:r>
            <a:r>
              <a:rPr lang="en-US" u="sng" dirty="0" smtClean="0"/>
              <a:t>rise</a:t>
            </a:r>
            <a:r>
              <a:rPr lang="en-US" dirty="0" smtClean="0"/>
              <a:t> to an action</a:t>
            </a:r>
          </a:p>
          <a:p>
            <a:r>
              <a:rPr lang="en-US" dirty="0" smtClean="0"/>
              <a:t>What is an effect?</a:t>
            </a:r>
          </a:p>
          <a:p>
            <a:pPr lvl="1"/>
            <a:r>
              <a:rPr lang="en-US" dirty="0" smtClean="0"/>
              <a:t>A result of an </a:t>
            </a:r>
            <a:r>
              <a:rPr lang="en-US" u="sng" dirty="0" smtClean="0"/>
              <a:t>action</a:t>
            </a:r>
          </a:p>
        </p:txBody>
      </p:sp>
      <p:pic>
        <p:nvPicPr>
          <p:cNvPr id="5123" name="Picture 3"/>
          <p:cNvPicPr>
            <a:picLocks noChangeAspect="1" noChangeArrowheads="1"/>
          </p:cNvPicPr>
          <p:nvPr/>
        </p:nvPicPr>
        <p:blipFill>
          <a:blip r:embed="rId2" cstate="print"/>
          <a:srcRect/>
          <a:stretch>
            <a:fillRect/>
          </a:stretch>
        </p:blipFill>
        <p:spPr bwMode="auto">
          <a:xfrm>
            <a:off x="6248400" y="41148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 </a:t>
            </a:r>
            <a:endParaRPr lang="en-US" dirty="0"/>
          </a:p>
        </p:txBody>
      </p:sp>
      <p:sp>
        <p:nvSpPr>
          <p:cNvPr id="3" name="Content Placeholder 2"/>
          <p:cNvSpPr>
            <a:spLocks noGrp="1"/>
          </p:cNvSpPr>
          <p:nvPr>
            <p:ph sz="quarter" idx="1"/>
          </p:nvPr>
        </p:nvSpPr>
        <p:spPr/>
        <p:txBody>
          <a:bodyPr/>
          <a:lstStyle/>
          <a:p>
            <a:r>
              <a:rPr lang="en-US" dirty="0" smtClean="0"/>
              <a:t>With a partner create a list of cause and effect signal words. </a:t>
            </a:r>
          </a:p>
          <a:p>
            <a:r>
              <a:rPr lang="en-US" dirty="0" smtClean="0"/>
              <a:t>Be prepared to share with the class.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words for cause/effect:</a:t>
            </a:r>
            <a:endParaRPr lang="en-US" dirty="0"/>
          </a:p>
        </p:txBody>
      </p:sp>
      <p:sp>
        <p:nvSpPr>
          <p:cNvPr id="3" name="Content Placeholder 2"/>
          <p:cNvSpPr>
            <a:spLocks noGrp="1"/>
          </p:cNvSpPr>
          <p:nvPr>
            <p:ph sz="quarter" idx="1"/>
          </p:nvPr>
        </p:nvSpPr>
        <p:spPr/>
        <p:txBody>
          <a:bodyPr/>
          <a:lstStyle/>
          <a:p>
            <a:r>
              <a:rPr lang="en-US" dirty="0" smtClean="0"/>
              <a:t>Because, since, consequently, this led to…so, if…then, nevertheless, accordingly, because of, as a result of, in order to, may be due to, yet, for this reason, not only…but, also, due to, on account of, resulting</a:t>
            </a:r>
            <a:endParaRPr lang="en-US" dirty="0"/>
          </a:p>
        </p:txBody>
      </p:sp>
    </p:spTree>
    <p:extLst>
      <p:ext uri="{BB962C8B-B14F-4D97-AF65-F5344CB8AC3E}">
        <p14:creationId xmlns:p14="http://schemas.microsoft.com/office/powerpoint/2010/main" val="111524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normAutofit/>
          </a:bodyPr>
          <a:lstStyle/>
          <a:p>
            <a:r>
              <a:rPr lang="en-US" dirty="0" smtClean="0"/>
              <a:t>With your neighbor, identify the cause and effect in the passage.</a:t>
            </a:r>
          </a:p>
          <a:p>
            <a:r>
              <a:rPr lang="en-US" dirty="0" smtClean="0"/>
              <a:t>You have 45 seconds.</a:t>
            </a:r>
          </a:p>
          <a:p>
            <a:pPr marL="320040" lvl="1" indent="-320040">
              <a:spcBef>
                <a:spcPts val="700"/>
              </a:spcBef>
              <a:buClr>
                <a:schemeClr val="accent2"/>
              </a:buClr>
              <a:buSzPct val="60000"/>
              <a:buFont typeface="Wingdings"/>
              <a:buChar char=""/>
            </a:pPr>
            <a:r>
              <a:rPr lang="en-US" dirty="0" smtClean="0"/>
              <a:t>Becky Smith was invited to go to see “Breaking Dawn” with a group of her friends.  Becky’s mom told her she could see the movie, but only if she cleaned her room and washed the dishes.  Becky was so focused on picking out the perfect outfit that she forgot about her mom’s rule. Because Becky did not do her chores, she was not allowed to go the movie.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sz="quarter" idx="1"/>
          </p:nvPr>
        </p:nvSpPr>
        <p:spPr/>
        <p:txBody>
          <a:bodyPr/>
          <a:lstStyle/>
          <a:p>
            <a:r>
              <a:rPr lang="en-US" dirty="0" smtClean="0"/>
              <a:t>Cause</a:t>
            </a:r>
          </a:p>
          <a:p>
            <a:pPr lvl="1"/>
            <a:r>
              <a:rPr lang="en-US" dirty="0" smtClean="0"/>
              <a:t>Becky did not do her chores.</a:t>
            </a:r>
          </a:p>
          <a:p>
            <a:r>
              <a:rPr lang="en-US" dirty="0" smtClean="0"/>
              <a:t>Effect</a:t>
            </a:r>
          </a:p>
          <a:p>
            <a:pPr lvl="1"/>
            <a:r>
              <a:rPr lang="en-US" dirty="0" smtClean="0"/>
              <a:t>Becky was not allowed to go to the movie.</a:t>
            </a:r>
          </a:p>
          <a:p>
            <a:pPr lvl="1">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533400" y="4114800"/>
            <a:ext cx="2162175"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Order</a:t>
            </a:r>
            <a:endParaRPr lang="en-US" dirty="0"/>
          </a:p>
        </p:txBody>
      </p:sp>
      <p:sp>
        <p:nvSpPr>
          <p:cNvPr id="3" name="Content Placeholder 2"/>
          <p:cNvSpPr>
            <a:spLocks noGrp="1"/>
          </p:cNvSpPr>
          <p:nvPr>
            <p:ph sz="quarter" idx="1"/>
          </p:nvPr>
        </p:nvSpPr>
        <p:spPr/>
        <p:txBody>
          <a:bodyPr/>
          <a:lstStyle/>
          <a:p>
            <a:r>
              <a:rPr lang="en-US" dirty="0" smtClean="0"/>
              <a:t>Information is </a:t>
            </a:r>
            <a:r>
              <a:rPr lang="en-US" u="sng" dirty="0" smtClean="0"/>
              <a:t>organized </a:t>
            </a:r>
            <a:r>
              <a:rPr lang="en-US" dirty="0" smtClean="0"/>
              <a:t>in order of </a:t>
            </a:r>
            <a:r>
              <a:rPr lang="en-US" u="sng" dirty="0" smtClean="0"/>
              <a:t>time</a:t>
            </a:r>
            <a:r>
              <a:rPr lang="en-US" dirty="0" smtClean="0"/>
              <a:t>.</a:t>
            </a:r>
          </a:p>
          <a:p>
            <a:r>
              <a:rPr lang="en-US" dirty="0" smtClean="0"/>
              <a:t>With a your </a:t>
            </a:r>
            <a:r>
              <a:rPr lang="en-US" dirty="0"/>
              <a:t> </a:t>
            </a:r>
            <a:r>
              <a:rPr lang="en-US" dirty="0" smtClean="0"/>
              <a:t>                              neighbor, create a list of                                        signal words.</a:t>
            </a:r>
          </a:p>
          <a:p>
            <a:endParaRPr lang="en-US" dirty="0" smtClean="0"/>
          </a:p>
          <a:p>
            <a:pPr>
              <a:buNone/>
            </a:pP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3529013" y="2333624"/>
            <a:ext cx="2421545" cy="254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294</TotalTime>
  <Words>1311</Words>
  <Application>Microsoft Office PowerPoint</Application>
  <PresentationFormat>On-screen Show (4:3)</PresentationFormat>
  <Paragraphs>131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Tw Cen MT</vt:lpstr>
      <vt:lpstr>Wingdings</vt:lpstr>
      <vt:lpstr>Wingdings 2</vt:lpstr>
      <vt:lpstr>Median</vt:lpstr>
      <vt:lpstr>text structure</vt:lpstr>
      <vt:lpstr>What is text structure?</vt:lpstr>
      <vt:lpstr>Types of Text Structure</vt:lpstr>
      <vt:lpstr>Cause and Effect</vt:lpstr>
      <vt:lpstr>Cause and Effect </vt:lpstr>
      <vt:lpstr>Signal words for cause/effect:</vt:lpstr>
      <vt:lpstr>Cause and Effect</vt:lpstr>
      <vt:lpstr>Cause and Effect</vt:lpstr>
      <vt:lpstr>Chronological Order</vt:lpstr>
      <vt:lpstr>Chronological Order/Sequence Signal Words:</vt:lpstr>
      <vt:lpstr>Chronological Order</vt:lpstr>
      <vt:lpstr>Compare and Contrast</vt:lpstr>
      <vt:lpstr>Compare and Contrast</vt:lpstr>
      <vt:lpstr>Compare and Contrast</vt:lpstr>
      <vt:lpstr>Compare and Contrast Signal Words</vt:lpstr>
      <vt:lpstr>Order of Importance</vt:lpstr>
      <vt:lpstr>Order of Importance</vt:lpstr>
      <vt:lpstr>Order of Importance</vt:lpstr>
      <vt:lpstr>Order of Importance</vt:lpstr>
      <vt:lpstr>Signal Words:</vt:lpstr>
      <vt:lpstr>Problem and Solution</vt:lpstr>
      <vt:lpstr>Problem and Solution</vt:lpstr>
      <vt:lpstr>Problem and Solution</vt:lpstr>
      <vt:lpstr>Problem and Solution</vt:lpstr>
      <vt:lpstr>Problem/Solution Signal Words</vt:lpstr>
      <vt:lpstr>Sequence/Process </vt:lpstr>
      <vt:lpstr>Sequence/Process</vt:lpstr>
      <vt:lpstr>Sequence/Process </vt:lpstr>
      <vt:lpstr>Sequence/Process</vt:lpstr>
      <vt:lpstr>Sequence/Process Signal Words</vt:lpstr>
      <vt:lpstr>Spatial/Descriptive</vt:lpstr>
      <vt:lpstr>Spatial/Descriptive</vt:lpstr>
      <vt:lpstr>Spatial/Descriptive Signal Words</vt:lpstr>
      <vt:lpstr>Definition</vt:lpstr>
      <vt:lpstr>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text structure</dc:title>
  <dc:creator>Dax</dc:creator>
  <cp:lastModifiedBy>Mackey, Jennifer</cp:lastModifiedBy>
  <cp:revision>34</cp:revision>
  <dcterms:created xsi:type="dcterms:W3CDTF">2012-02-04T16:48:23Z</dcterms:created>
  <dcterms:modified xsi:type="dcterms:W3CDTF">2017-02-23T14:53:07Z</dcterms:modified>
</cp:coreProperties>
</file>