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16" r:id="rId5"/>
    <p:sldMasterId id="2147483727" r:id="rId6"/>
    <p:sldMasterId id="2147483738" r:id="rId7"/>
  </p:sldMasterIdLst>
  <p:notesMasterIdLst>
    <p:notesMasterId r:id="rId42"/>
  </p:notesMasterIdLst>
  <p:handoutMasterIdLst>
    <p:handoutMasterId r:id="rId43"/>
  </p:handoutMasterIdLst>
  <p:sldIdLst>
    <p:sldId id="485" r:id="rId8"/>
    <p:sldId id="787" r:id="rId9"/>
    <p:sldId id="749" r:id="rId10"/>
    <p:sldId id="707" r:id="rId11"/>
    <p:sldId id="702" r:id="rId12"/>
    <p:sldId id="689" r:id="rId13"/>
    <p:sldId id="708" r:id="rId14"/>
    <p:sldId id="751" r:id="rId15"/>
    <p:sldId id="774" r:id="rId16"/>
    <p:sldId id="775" r:id="rId17"/>
    <p:sldId id="777" r:id="rId18"/>
    <p:sldId id="778" r:id="rId19"/>
    <p:sldId id="752" r:id="rId20"/>
    <p:sldId id="771" r:id="rId21"/>
    <p:sldId id="772" r:id="rId22"/>
    <p:sldId id="773" r:id="rId23"/>
    <p:sldId id="780" r:id="rId24"/>
    <p:sldId id="753" r:id="rId25"/>
    <p:sldId id="769" r:id="rId26"/>
    <p:sldId id="770" r:id="rId27"/>
    <p:sldId id="754" r:id="rId28"/>
    <p:sldId id="781" r:id="rId29"/>
    <p:sldId id="782" r:id="rId30"/>
    <p:sldId id="783" r:id="rId31"/>
    <p:sldId id="755" r:id="rId32"/>
    <p:sldId id="756" r:id="rId33"/>
    <p:sldId id="757" r:id="rId34"/>
    <p:sldId id="758" r:id="rId35"/>
    <p:sldId id="762" r:id="rId36"/>
    <p:sldId id="765" r:id="rId37"/>
    <p:sldId id="764" r:id="rId38"/>
    <p:sldId id="796" r:id="rId39"/>
    <p:sldId id="810" r:id="rId40"/>
    <p:sldId id="710"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552">
          <p15:clr>
            <a:srgbClr val="A4A3A4"/>
          </p15:clr>
        </p15:guide>
        <p15:guide id="2" orient="horz" pos="1090">
          <p15:clr>
            <a:srgbClr val="A4A3A4"/>
          </p15:clr>
        </p15:guide>
        <p15:guide id="3" orient="horz" pos="2198">
          <p15:clr>
            <a:srgbClr val="A4A3A4"/>
          </p15:clr>
        </p15:guide>
        <p15:guide id="4" orient="horz" pos="955">
          <p15:clr>
            <a:srgbClr val="A4A3A4"/>
          </p15:clr>
        </p15:guide>
        <p15:guide id="5" orient="horz" pos="719">
          <p15:clr>
            <a:srgbClr val="A4A3A4"/>
          </p15:clr>
        </p15:guide>
        <p15:guide id="6" orient="horz" pos="269">
          <p15:clr>
            <a:srgbClr val="A4A3A4"/>
          </p15:clr>
        </p15:guide>
        <p15:guide id="7" orient="horz" pos="3905">
          <p15:clr>
            <a:srgbClr val="A4A3A4"/>
          </p15:clr>
        </p15:guide>
        <p15:guide id="8" orient="horz" pos="2999">
          <p15:clr>
            <a:srgbClr val="A4A3A4"/>
          </p15:clr>
        </p15:guide>
        <p15:guide id="9" pos="5459">
          <p15:clr>
            <a:srgbClr val="A4A3A4"/>
          </p15:clr>
        </p15:guide>
        <p15:guide id="10" pos="620">
          <p15:clr>
            <a:srgbClr val="A4A3A4"/>
          </p15:clr>
        </p15:guide>
        <p15:guide id="11" pos="213">
          <p15:clr>
            <a:srgbClr val="A4A3A4"/>
          </p15:clr>
        </p15:guide>
        <p15:guide id="12" pos="4907">
          <p15:clr>
            <a:srgbClr val="A4A3A4"/>
          </p15:clr>
        </p15:guide>
        <p15:guide id="13" pos="367">
          <p15:clr>
            <a:srgbClr val="A4A3A4"/>
          </p15:clr>
        </p15:guide>
        <p15:guide id="14" pos="554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meiser, Cyndie" initials="SC" lastIdx="1" clrIdx="0"/>
  <p:cmAuthor id="1" name="slim" initials="s" lastIdx="4" clrIdx="1"/>
  <p:cmAuthor id="2" name="Jaclyn Bergeron" initials="JB" lastIdx="10" clrIdx="2"/>
  <p:cmAuthor id="3" name="martha f pitts" initials="pitt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E"/>
    <a:srgbClr val="0045A1"/>
    <a:srgbClr val="626262"/>
    <a:srgbClr val="7F7F7F"/>
    <a:srgbClr val="E6E1D2"/>
    <a:srgbClr val="00539A"/>
    <a:srgbClr val="F88205"/>
    <a:srgbClr val="3B3B39"/>
    <a:srgbClr val="4C4C4B"/>
    <a:srgbClr val="004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67305" autoAdjust="0"/>
  </p:normalViewPr>
  <p:slideViewPr>
    <p:cSldViewPr snapToGrid="0">
      <p:cViewPr varScale="1">
        <p:scale>
          <a:sx n="47" d="100"/>
          <a:sy n="47" d="100"/>
        </p:scale>
        <p:origin x="1160" y="48"/>
      </p:cViewPr>
      <p:guideLst>
        <p:guide orient="horz" pos="3552"/>
        <p:guide orient="horz" pos="1090"/>
        <p:guide orient="horz" pos="2198"/>
        <p:guide orient="horz" pos="955"/>
        <p:guide orient="horz" pos="719"/>
        <p:guide orient="horz" pos="269"/>
        <p:guide orient="horz" pos="3905"/>
        <p:guide orient="horz" pos="2999"/>
        <p:guide pos="5459"/>
        <p:guide pos="620"/>
        <p:guide pos="213"/>
        <p:guide pos="4907"/>
        <p:guide pos="367"/>
        <p:guide pos="55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48" d="100"/>
          <a:sy n="48" d="100"/>
        </p:scale>
        <p:origin x="-272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marker>
            <c:symbol val="circle"/>
            <c:size val="5"/>
            <c:spPr>
              <a:solidFill>
                <a:srgbClr val="F88205"/>
              </a:solidFill>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pt idx="0">
                  <c:v>2010</c:v>
                </c:pt>
                <c:pt idx="1">
                  <c:v>2011</c:v>
                </c:pt>
                <c:pt idx="2">
                  <c:v>2012</c:v>
                </c:pt>
                <c:pt idx="3">
                  <c:v>2013</c:v>
                </c:pt>
                <c:pt idx="4">
                  <c:v>2014</c:v>
                </c:pt>
              </c:numCache>
            </c:numRef>
          </c:cat>
          <c:val>
            <c:numRef>
              <c:f>Sheet1!$B$2:$B$6</c:f>
              <c:numCache>
                <c:formatCode>0%</c:formatCode>
                <c:ptCount val="5"/>
                <c:pt idx="0">
                  <c:v>0.44</c:v>
                </c:pt>
                <c:pt idx="1">
                  <c:v>0.43</c:v>
                </c:pt>
                <c:pt idx="2">
                  <c:v>0.43</c:v>
                </c:pt>
                <c:pt idx="3">
                  <c:v>0.43</c:v>
                </c:pt>
                <c:pt idx="4">
                  <c:v>0.43</c:v>
                </c:pt>
              </c:numCache>
            </c:numRef>
          </c:val>
          <c:smooth val="0"/>
        </c:ser>
        <c:dLbls>
          <c:showLegendKey val="0"/>
          <c:showVal val="0"/>
          <c:showCatName val="0"/>
          <c:showSerName val="0"/>
          <c:showPercent val="0"/>
          <c:showBubbleSize val="0"/>
        </c:dLbls>
        <c:marker val="1"/>
        <c:smooth val="0"/>
        <c:axId val="-1881384416"/>
        <c:axId val="-1881383872"/>
      </c:lineChart>
      <c:catAx>
        <c:axId val="-1881384416"/>
        <c:scaling>
          <c:orientation val="minMax"/>
        </c:scaling>
        <c:delete val="0"/>
        <c:axPos val="b"/>
        <c:numFmt formatCode="General" sourceLinked="1"/>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1881383872"/>
        <c:crosses val="autoZero"/>
        <c:auto val="1"/>
        <c:lblAlgn val="ctr"/>
        <c:lblOffset val="100"/>
        <c:noMultiLvlLbl val="0"/>
      </c:catAx>
      <c:valAx>
        <c:axId val="-1881383872"/>
        <c:scaling>
          <c:orientation val="minMax"/>
          <c:max val="1"/>
          <c:min val="0"/>
        </c:scaling>
        <c:delete val="0"/>
        <c:axPos val="l"/>
        <c:majorGridlines>
          <c:spPr>
            <a:ln>
              <a:noFill/>
            </a:ln>
          </c:spPr>
        </c:majorGridlines>
        <c:numFmt formatCode="0%" sourceLinked="1"/>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1881384416"/>
        <c:crosses val="autoZero"/>
        <c:crossBetween val="between"/>
        <c:majorUnit val="0.2"/>
        <c:minorUnit val="4.000000000000001E-3"/>
      </c:valAx>
    </c:plotArea>
    <c:plotVisOnly val="1"/>
    <c:dispBlanksAs val="gap"/>
    <c:showDLblsOverMax val="0"/>
  </c:chart>
  <c:spPr>
    <a:solidFill>
      <a:schemeClr val="bg1">
        <a:lumMod val="95000"/>
      </a:schemeClr>
    </a:solidFill>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5" rIns="91430" bIns="45715"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3884614" y="0"/>
            <a:ext cx="2971800" cy="457200"/>
          </a:xfrm>
          <a:prstGeom prst="rect">
            <a:avLst/>
          </a:prstGeom>
        </p:spPr>
        <p:txBody>
          <a:bodyPr vert="horz" lIns="91430" tIns="45715" rIns="91430" bIns="45715" rtlCol="0"/>
          <a:lstStyle>
            <a:lvl1pPr algn="r" fontAlgn="auto">
              <a:spcBef>
                <a:spcPts val="0"/>
              </a:spcBef>
              <a:spcAft>
                <a:spcPts val="0"/>
              </a:spcAft>
              <a:defRPr sz="1200" smtClean="0">
                <a:latin typeface="+mn-lt"/>
              </a:defRPr>
            </a:lvl1pPr>
          </a:lstStyle>
          <a:p>
            <a:pPr>
              <a:defRPr/>
            </a:pPr>
            <a:fld id="{C31A11FF-712A-4A85-BD10-BEE60C119B3F}" type="datetimeFigureOut">
              <a:rPr lang="en-US"/>
              <a:pPr>
                <a:defRPr/>
              </a:pPr>
              <a:t>1/6/2016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30" tIns="45715" rIns="91430" bIns="45715" rtlCol="0" anchor="b"/>
          <a:lstStyle>
            <a:lvl1pPr algn="l" fontAlgn="auto">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30" tIns="45715" rIns="91430" bIns="45715" rtlCol="0" anchor="b"/>
          <a:lstStyle>
            <a:lvl1pPr algn="r" fontAlgn="auto">
              <a:spcBef>
                <a:spcPts val="0"/>
              </a:spcBef>
              <a:spcAft>
                <a:spcPts val="0"/>
              </a:spcAft>
              <a:defRPr sz="1200" smtClean="0">
                <a:latin typeface="+mn-lt"/>
              </a:defRPr>
            </a:lvl1pPr>
          </a:lstStyle>
          <a:p>
            <a:pPr>
              <a:defRPr/>
            </a:pPr>
            <a:fld id="{70F095E3-103E-4552-816D-5756B7722A11}" type="slidenum">
              <a:rPr lang="en-US"/>
              <a:pPr>
                <a:defRPr/>
              </a:pPr>
              <a:t>‹#›</a:t>
            </a:fld>
            <a:endParaRPr lang="en-US" dirty="0"/>
          </a:p>
        </p:txBody>
      </p:sp>
    </p:spTree>
    <p:extLst>
      <p:ext uri="{BB962C8B-B14F-4D97-AF65-F5344CB8AC3E}">
        <p14:creationId xmlns:p14="http://schemas.microsoft.com/office/powerpoint/2010/main" val="2957251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5" rIns="91430" bIns="45715"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1430" tIns="45715" rIns="91430" bIns="45715" rtlCol="0"/>
          <a:lstStyle>
            <a:lvl1pPr algn="r" fontAlgn="auto">
              <a:spcBef>
                <a:spcPts val="0"/>
              </a:spcBef>
              <a:spcAft>
                <a:spcPts val="0"/>
              </a:spcAft>
              <a:defRPr sz="1200" smtClean="0">
                <a:latin typeface="+mn-lt"/>
              </a:defRPr>
            </a:lvl1pPr>
          </a:lstStyle>
          <a:p>
            <a:pPr>
              <a:defRPr/>
            </a:pPr>
            <a:fld id="{A6D036DC-28BC-4BFD-9465-0B4C5DDC69E8}" type="datetimeFigureOut">
              <a:rPr lang="en-US"/>
              <a:pPr>
                <a:defRPr/>
              </a:pPr>
              <a:t>1/6/2016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0" tIns="45715" rIns="91430" bIns="45715" rtlCol="0" anchor="ctr"/>
          <a:lstStyle/>
          <a:p>
            <a:pPr lvl="0"/>
            <a:endParaRPr lang="en-US" noProof="0"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0" tIns="45715" rIns="91430" bIns="45715"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30" tIns="45715" rIns="91430" bIns="45715"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0" tIns="45715" rIns="91430" bIns="45715" rtlCol="0" anchor="b"/>
          <a:lstStyle>
            <a:lvl1pPr algn="r" fontAlgn="auto">
              <a:spcBef>
                <a:spcPts val="0"/>
              </a:spcBef>
              <a:spcAft>
                <a:spcPts val="0"/>
              </a:spcAft>
              <a:defRPr sz="1200" smtClean="0">
                <a:latin typeface="+mn-lt"/>
              </a:defRPr>
            </a:lvl1pPr>
          </a:lstStyle>
          <a:p>
            <a:pPr>
              <a:defRPr/>
            </a:pPr>
            <a:fld id="{EFD56A9C-B495-47F3-A23A-6AF0E407F60C}" type="slidenum">
              <a:rPr lang="en-US"/>
              <a:pPr>
                <a:defRPr/>
              </a:pPr>
              <a:t>‹#›</a:t>
            </a:fld>
            <a:endParaRPr lang="en-US" dirty="0"/>
          </a:p>
        </p:txBody>
      </p:sp>
    </p:spTree>
    <p:extLst>
      <p:ext uri="{BB962C8B-B14F-4D97-AF65-F5344CB8AC3E}">
        <p14:creationId xmlns:p14="http://schemas.microsoft.com/office/powerpoint/2010/main" val="6410361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277813" indent="-158750" algn="l" rtl="0" fontAlgn="base">
      <a:spcBef>
        <a:spcPct val="30000"/>
      </a:spcBef>
      <a:spcAft>
        <a:spcPct val="0"/>
      </a:spcAft>
      <a:buFont typeface="Arial" charset="0"/>
      <a:buChar char="•"/>
      <a:defRPr sz="1200" kern="1200">
        <a:solidFill>
          <a:schemeClr val="tx1"/>
        </a:solidFill>
        <a:latin typeface="+mn-lt"/>
        <a:ea typeface="+mn-ea"/>
        <a:cs typeface="+mn-cs"/>
      </a:defRPr>
    </a:lvl2pPr>
    <a:lvl3pPr marL="457200" indent="-179388" algn="l" rtl="0" fontAlgn="base">
      <a:spcBef>
        <a:spcPct val="30000"/>
      </a:spcBef>
      <a:spcAft>
        <a:spcPct val="0"/>
      </a:spcAft>
      <a:buFont typeface="Arial" charset="0"/>
      <a:buChar char="•"/>
      <a:defRPr sz="1200" kern="1200">
        <a:solidFill>
          <a:schemeClr val="tx1"/>
        </a:solidFill>
        <a:latin typeface="+mn-lt"/>
        <a:ea typeface="+mn-ea"/>
        <a:cs typeface="+mn-cs"/>
      </a:defRPr>
    </a:lvl3pPr>
    <a:lvl4pPr marL="636588" indent="-179388" algn="l" rtl="0" fontAlgn="base">
      <a:spcBef>
        <a:spcPct val="30000"/>
      </a:spcBef>
      <a:spcAft>
        <a:spcPct val="0"/>
      </a:spcAft>
      <a:buFont typeface="Arial" charset="0"/>
      <a:buChar char="•"/>
      <a:defRPr sz="1200" kern="1200">
        <a:solidFill>
          <a:schemeClr val="tx1"/>
        </a:solidFill>
        <a:latin typeface="+mn-lt"/>
        <a:ea typeface="+mn-ea"/>
        <a:cs typeface="+mn-cs"/>
      </a:defRPr>
    </a:lvl4pPr>
    <a:lvl5pPr marL="795338" indent="-158750" algn="l" rtl="0" fontAlgn="base">
      <a:spcBef>
        <a:spcPct val="30000"/>
      </a:spcBef>
      <a:spcAft>
        <a:spcPct val="0"/>
      </a:spcAft>
      <a:buFont typeface="Arial"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rofessionals.collegeboard.com/guidance/access-to-opportunity/initiative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khanacademy.org/sat" TargetMode="External"/><Relationship Id="rId4" Type="http://schemas.openxmlformats.org/officeDocument/2006/relationships/hyperlink" Target="http://professionals.collegeboard.com/k-12/all-i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pPr>
                <a:defRPr/>
              </a:pPr>
              <a:t>1</a:t>
            </a:fld>
            <a:endParaRPr lang="en-US" dirty="0"/>
          </a:p>
        </p:txBody>
      </p:sp>
    </p:spTree>
    <p:extLst>
      <p:ext uri="{BB962C8B-B14F-4D97-AF65-F5344CB8AC3E}">
        <p14:creationId xmlns:p14="http://schemas.microsoft.com/office/powerpoint/2010/main" val="2672145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smtClean="0"/>
              <a:t>Entire passage not shown on the slide</a:t>
            </a:r>
          </a:p>
          <a:p>
            <a:pPr marL="171450" indent="-171450">
              <a:spcBef>
                <a:spcPct val="0"/>
              </a:spcBef>
              <a:buFontTx/>
              <a:buChar char="•"/>
            </a:pPr>
            <a:r>
              <a:rPr lang="en-US" altLang="en-US" dirty="0" smtClean="0"/>
              <a:t>Question appears as part of a larger passage, not one single sentence.</a:t>
            </a:r>
          </a:p>
          <a:p>
            <a:pPr marL="171450" indent="-171450">
              <a:spcBef>
                <a:spcPct val="0"/>
              </a:spcBef>
              <a:buFontTx/>
              <a:buChar char="•"/>
            </a:pPr>
            <a:r>
              <a:rPr lang="en-US" altLang="en-US" dirty="0" smtClean="0"/>
              <a:t>In this sort of question, students must demonstrate not only facility with language in general but also skill in using language in particular contexts to convey meaning clearly and precisely. </a:t>
            </a:r>
          </a:p>
          <a:p>
            <a:pPr marL="171450" indent="-171450">
              <a:spcBef>
                <a:spcPct val="0"/>
              </a:spcBef>
              <a:buFontTx/>
              <a:buChar char="•"/>
            </a:pPr>
            <a:r>
              <a:rPr lang="en-US" altLang="en-US" dirty="0" smtClean="0"/>
              <a:t>This question asks students to determine which word makes the most sense in the context of a sentence from a passage about painter Dong Kingman. The best answer here is choice C because “departed” is the most</a:t>
            </a:r>
          </a:p>
          <a:p>
            <a:pPr marL="171450" indent="-171450">
              <a:spcBef>
                <a:spcPct val="0"/>
              </a:spcBef>
              <a:buFontTx/>
              <a:buChar char="•"/>
            </a:pPr>
            <a:r>
              <a:rPr lang="en-US" altLang="en-US" dirty="0" smtClean="0"/>
              <a:t>contextually appropriate way to indicate that Kingman had deviated from the tradition of Chinese landscape painting in a number of ways.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50FBAB5-24A5-477C-9641-190BC2E0B4A4}" type="slidenum">
              <a:rPr lang="en-US" altLang="en-US">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223711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smtClean="0"/>
              <a:t>Single sentence, not part of a larger passage</a:t>
            </a:r>
          </a:p>
          <a:p>
            <a:pPr marL="171450" indent="-171450">
              <a:spcBef>
                <a:spcPct val="0"/>
              </a:spcBef>
              <a:buFontTx/>
              <a:buChar char="•"/>
            </a:pPr>
            <a:r>
              <a:rPr lang="en-US" altLang="en-US" dirty="0" smtClean="0"/>
              <a:t>Asks the student to identify the error, but does not ask student for improvement of sentence</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410F7CBD-23A0-45B3-AEAE-E7DD85656082}" type="slidenum">
              <a:rPr lang="en-US" altLang="en-US">
                <a:solidFill>
                  <a:prstClr val="black"/>
                </a:solidFill>
              </a:rPr>
              <a:pPr/>
              <a:t>11</a:t>
            </a:fld>
            <a:endParaRPr lang="en-US" altLang="en-US">
              <a:solidFill>
                <a:prstClr val="black"/>
              </a:solidFill>
            </a:endParaRPr>
          </a:p>
        </p:txBody>
      </p:sp>
    </p:spTree>
    <p:extLst>
      <p:ext uri="{BB962C8B-B14F-4D97-AF65-F5344CB8AC3E}">
        <p14:creationId xmlns:p14="http://schemas.microsoft.com/office/powerpoint/2010/main" val="2035713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dirty="0" smtClean="0"/>
              <a:t>Entire passage not shown on this slide</a:t>
            </a:r>
          </a:p>
          <a:p>
            <a:pPr marL="171450" indent="-171450" fontAlgn="auto">
              <a:spcBef>
                <a:spcPts val="0"/>
              </a:spcBef>
              <a:spcAft>
                <a:spcPts val="0"/>
              </a:spcAft>
              <a:buFont typeface="Arial" panose="020B0604020202020204" pitchFamily="34" charset="0"/>
              <a:buChar char="•"/>
              <a:defRPr/>
            </a:pPr>
            <a:r>
              <a:rPr lang="en-US" dirty="0" smtClean="0"/>
              <a:t>This question asks students to determine the most economical way to express an idea clearly. </a:t>
            </a:r>
          </a:p>
          <a:p>
            <a:pPr marL="171450" indent="-171450" fontAlgn="auto">
              <a:spcBef>
                <a:spcPts val="0"/>
              </a:spcBef>
              <a:spcAft>
                <a:spcPts val="0"/>
              </a:spcAft>
              <a:buFont typeface="Arial" panose="020B0604020202020204" pitchFamily="34" charset="0"/>
              <a:buChar char="•"/>
              <a:defRPr/>
            </a:pPr>
            <a:r>
              <a:rPr lang="en-US" dirty="0" smtClean="0"/>
              <a:t>The sentence in question appears within the context of a larger passage.</a:t>
            </a:r>
          </a:p>
          <a:p>
            <a:pPr fontAlgn="auto">
              <a:spcBef>
                <a:spcPts val="0"/>
              </a:spcBef>
              <a:spcAft>
                <a:spcPts val="0"/>
              </a:spcAft>
              <a:defRPr/>
            </a:pPr>
            <a:r>
              <a:rPr lang="en-US" dirty="0" smtClean="0"/>
              <a:t>**Note: “relevant words in context” does not always refer to testing of one particular word.  In this case, the student must revise the sentence to ensure the words make sense in context to form a clear and concise expression of idea without redundancy, as is seen in some of the choices. (correct answer is D)</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CE67A7EF-E196-4E80-B6DB-CA4081C06C58}" type="slidenum">
              <a:rPr lang="en-US" altLang="en-US">
                <a:solidFill>
                  <a:prstClr val="black"/>
                </a:solidFill>
              </a:rPr>
              <a:pPr/>
              <a:t>12</a:t>
            </a:fld>
            <a:endParaRPr lang="en-US" altLang="en-US">
              <a:solidFill>
                <a:prstClr val="black"/>
              </a:solidFill>
            </a:endParaRPr>
          </a:p>
        </p:txBody>
      </p:sp>
    </p:spTree>
    <p:extLst>
      <p:ext uri="{BB962C8B-B14F-4D97-AF65-F5344CB8AC3E}">
        <p14:creationId xmlns:p14="http://schemas.microsoft.com/office/powerpoint/2010/main" val="963732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Command of Evidence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students take the Evidence-Based Reading and Writing section of the redesigned SAT, they’ll be asked to demonstrate their ability to interpret, synthesize, and use evidence found in a wide range of sources. These include informational graphics and </a:t>
            </a:r>
            <a:r>
              <a:rPr lang="en-US" sz="1200" kern="1200" dirty="0" err="1" smtClean="0">
                <a:solidFill>
                  <a:schemeClr val="tx1"/>
                </a:solidFill>
                <a:effectLst/>
                <a:latin typeface="+mn-lt"/>
                <a:ea typeface="+mn-ea"/>
                <a:cs typeface="+mn-cs"/>
              </a:rPr>
              <a:t>multiparagraph</a:t>
            </a:r>
            <a:r>
              <a:rPr lang="en-US" sz="1200" kern="1200" dirty="0" smtClean="0">
                <a:solidFill>
                  <a:schemeClr val="tx1"/>
                </a:solidFill>
                <a:effectLst/>
                <a:latin typeface="+mn-lt"/>
                <a:ea typeface="+mn-ea"/>
                <a:cs typeface="+mn-cs"/>
              </a:rPr>
              <a:t> passages excerpted from literature and literary nonfiction; texts in the humanities, science, history, and social studies; and career-related sources.</a:t>
            </a:r>
          </a:p>
          <a:p>
            <a:r>
              <a:rPr lang="en-US" sz="1200" kern="1200" dirty="0" smtClean="0">
                <a:solidFill>
                  <a:schemeClr val="tx1"/>
                </a:solidFill>
                <a:effectLst/>
                <a:latin typeface="+mn-lt"/>
                <a:ea typeface="+mn-ea"/>
                <a:cs typeface="+mn-cs"/>
              </a:rPr>
              <a:t>For every passage students read, there will be at least one question asking them to select a quote from the text that best supports the answer they have chosen in response to the preceding question. Some passages will be paired with informational graphics, and students will be asked to integrate the information conveyed through each in order to find the best answer.</a:t>
            </a:r>
          </a:p>
          <a:p>
            <a:r>
              <a:rPr lang="en-US" sz="1200" kern="1200" dirty="0" smtClean="0">
                <a:solidFill>
                  <a:schemeClr val="tx1"/>
                </a:solidFill>
                <a:effectLst/>
                <a:latin typeface="+mn-lt"/>
                <a:ea typeface="+mn-ea"/>
                <a:cs typeface="+mn-cs"/>
              </a:rPr>
              <a:t>Questions that assess writing skills will also depend on a command of evidence. Students will be asked to analyze sequences of paragraphs to make sure they are correct, grammatically and substantively. In some questions, students will be asked to interpret graphics and edit the accompanying passages so that they accurately convey the information in the graphics.</a:t>
            </a:r>
          </a:p>
          <a:p>
            <a:r>
              <a:rPr lang="en-US" sz="1200" kern="1200" dirty="0" smtClean="0">
                <a:solidFill>
                  <a:schemeClr val="tx1"/>
                </a:solidFill>
                <a:effectLst/>
                <a:latin typeface="+mn-lt"/>
                <a:ea typeface="+mn-ea"/>
                <a:cs typeface="+mn-cs"/>
              </a:rPr>
              <a:t>The redesigned SAT will more closely reflect the real work of college and career, where a flexible command of evidence — whether found in text or graphic — is more important than ever.</a:t>
            </a:r>
          </a:p>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423020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smtClean="0"/>
              <a:t>The passage is not shown here, but the point is that we ask multiple choice questions to understand reading comprehension.  There is no follow up question that asks for evidence.</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433E184-A72C-45CC-902B-545467E50145}" type="slidenum">
              <a:rPr lang="en-US" altLang="en-US">
                <a:solidFill>
                  <a:prstClr val="black"/>
                </a:solidFill>
              </a:rPr>
              <a:pPr/>
              <a:t>14</a:t>
            </a:fld>
            <a:endParaRPr lang="en-US" altLang="en-US">
              <a:solidFill>
                <a:prstClr val="black"/>
              </a:solidFill>
            </a:endParaRPr>
          </a:p>
        </p:txBody>
      </p:sp>
    </p:spTree>
    <p:extLst>
      <p:ext uri="{BB962C8B-B14F-4D97-AF65-F5344CB8AC3E}">
        <p14:creationId xmlns:p14="http://schemas.microsoft.com/office/powerpoint/2010/main" val="3028987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smtClean="0"/>
              <a:t>Some questions may look very much like the questions on the current SAT: i.e., testing reading comprehension through asking questions about the passage.</a:t>
            </a:r>
          </a:p>
          <a:p>
            <a:pPr marL="171450" indent="-171450">
              <a:spcBef>
                <a:spcPct val="0"/>
              </a:spcBef>
              <a:buFontTx/>
              <a:buChar char="•"/>
            </a:pPr>
            <a:r>
              <a:rPr lang="en-US" altLang="en-US" dirty="0" smtClean="0"/>
              <a:t>Entire passage does not appear on the slide, but it is important to note that the passage is an authentic text adapted from a speech delivered in 1974.  The redesigned SAT will contain real world contexts – passages will be authentic texts and not constructed solely for the purpose of the SAT.</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58C1E95-632D-4BA4-A09E-9B7F4490521F}" type="slidenum">
              <a:rPr lang="en-US" altLang="en-US">
                <a:solidFill>
                  <a:prstClr val="black"/>
                </a:solidFill>
              </a:rPr>
              <a:pPr/>
              <a:t>15</a:t>
            </a:fld>
            <a:endParaRPr lang="en-US" altLang="en-US">
              <a:solidFill>
                <a:prstClr val="black"/>
              </a:solidFill>
            </a:endParaRPr>
          </a:p>
        </p:txBody>
      </p:sp>
    </p:spTree>
    <p:extLst>
      <p:ext uri="{BB962C8B-B14F-4D97-AF65-F5344CB8AC3E}">
        <p14:creationId xmlns:p14="http://schemas.microsoft.com/office/powerpoint/2010/main" val="4028834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smtClean="0"/>
              <a:t>This is a follow up question to the previous slide and demonstrates one way in which the redesigned SAT will test command of evidence.</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499A097B-63EB-4EAD-A278-9D6F42737899}" type="slidenum">
              <a:rPr lang="en-US" altLang="en-US">
                <a:solidFill>
                  <a:prstClr val="black"/>
                </a:solidFill>
              </a:rPr>
              <a:pPr/>
              <a:t>16</a:t>
            </a:fld>
            <a:endParaRPr lang="en-US" altLang="en-US">
              <a:solidFill>
                <a:prstClr val="black"/>
              </a:solidFill>
            </a:endParaRPr>
          </a:p>
        </p:txBody>
      </p:sp>
    </p:spTree>
    <p:extLst>
      <p:ext uri="{BB962C8B-B14F-4D97-AF65-F5344CB8AC3E}">
        <p14:creationId xmlns:p14="http://schemas.microsoft.com/office/powerpoint/2010/main" val="772786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smtClean="0"/>
              <a:t>Entire passage not shown on this slide</a:t>
            </a:r>
          </a:p>
          <a:p>
            <a:pPr marL="171450" indent="-171450">
              <a:spcBef>
                <a:spcPct val="0"/>
              </a:spcBef>
              <a:buFontTx/>
              <a:buChar char="•"/>
            </a:pPr>
            <a:r>
              <a:rPr lang="en-US" altLang="en-US" dirty="0" smtClean="0"/>
              <a:t>Asks the student to use evidence (a graph) to identify whether the sentence is accurate or can be improved.</a:t>
            </a:r>
          </a:p>
          <a:p>
            <a:pPr marL="171450" indent="-171450">
              <a:spcBef>
                <a:spcPct val="0"/>
              </a:spcBef>
              <a:buFontTx/>
              <a:buChar char="•"/>
            </a:pPr>
            <a:r>
              <a:rPr lang="en-US" altLang="en-US" dirty="0" smtClean="0"/>
              <a:t>Sentence in question appears as part of a larger passage, including graphical information.</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CA965931-0122-4C0B-BE26-94F5D5808428}" type="slidenum">
              <a:rPr lang="en-US" altLang="en-US">
                <a:solidFill>
                  <a:prstClr val="black"/>
                </a:solidFill>
              </a:rPr>
              <a:pPr/>
              <a:t>17</a:t>
            </a:fld>
            <a:endParaRPr lang="en-US" altLang="en-US">
              <a:solidFill>
                <a:prstClr val="black"/>
              </a:solidFill>
            </a:endParaRPr>
          </a:p>
        </p:txBody>
      </p:sp>
    </p:spTree>
    <p:extLst>
      <p:ext uri="{BB962C8B-B14F-4D97-AF65-F5344CB8AC3E}">
        <p14:creationId xmlns:p14="http://schemas.microsoft.com/office/powerpoint/2010/main" val="767544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Essay Analyzing a Source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focus of the Essay section on the redesigned SAT will be very different from the essay on the current SAT. Students will read a passage and explain how the author builds an argument. They’ll need to support their claims with evidence from the passage. This task more closely mirrors college writing assignments.</a:t>
            </a:r>
          </a:p>
          <a:p>
            <a:r>
              <a:rPr lang="en-US" sz="1200" kern="1200" dirty="0" smtClean="0">
                <a:solidFill>
                  <a:schemeClr val="tx1"/>
                </a:solidFill>
                <a:effectLst/>
                <a:latin typeface="+mn-lt"/>
                <a:ea typeface="+mn-ea"/>
                <a:cs typeface="+mn-cs"/>
              </a:rPr>
              <a:t>The new Essay section is designed to support high school students and teachers as they cultivate close reading, careful analysis, and clear writing. It will promote the practice of reading a wide variety of arguments and analyzing how authors do their work as writers.</a:t>
            </a:r>
          </a:p>
          <a:p>
            <a:r>
              <a:rPr lang="en-US" sz="1200" kern="1200" dirty="0" smtClean="0">
                <a:solidFill>
                  <a:schemeClr val="tx1"/>
                </a:solidFill>
                <a:effectLst/>
                <a:latin typeface="+mn-lt"/>
                <a:ea typeface="+mn-ea"/>
                <a:cs typeface="+mn-cs"/>
              </a:rPr>
              <a:t>The essay prompt will be shared in advance and remain consistent. Only the source material (passage) will change. The Essay will be an optional component of the SAT, although some school districts and colleges will require it.</a:t>
            </a:r>
          </a:p>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226014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smtClean="0"/>
              <a:t>Asks for student point of view/position</a:t>
            </a:r>
          </a:p>
          <a:p>
            <a:pPr marL="171450" indent="-171450">
              <a:spcBef>
                <a:spcPct val="0"/>
              </a:spcBef>
              <a:buFontTx/>
              <a:buChar char="•"/>
            </a:pPr>
            <a:r>
              <a:rPr lang="en-US" altLang="en-US" dirty="0" smtClean="0"/>
              <a:t>No source document</a:t>
            </a:r>
          </a:p>
          <a:p>
            <a:pPr marL="171450" indent="-171450">
              <a:spcBef>
                <a:spcPct val="0"/>
              </a:spcBef>
              <a:buFontTx/>
              <a:buChar char="•"/>
            </a:pPr>
            <a:r>
              <a:rPr lang="en-US" altLang="en-US" dirty="0" smtClean="0"/>
              <a:t>Prompt unknown until test day</a:t>
            </a:r>
          </a:p>
          <a:p>
            <a:pPr marL="171450" indent="-171450">
              <a:spcBef>
                <a:spcPct val="0"/>
              </a:spcBef>
              <a:buFontTx/>
              <a:buChar char="•"/>
            </a:pPr>
            <a:r>
              <a:rPr lang="en-US" altLang="en-US" dirty="0" smtClean="0"/>
              <a:t>Examples can be made up</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0C4A966-DE0B-4F11-8B6D-0BC9F3563FB9}" type="slidenum">
              <a:rPr lang="en-US" altLang="en-US">
                <a:solidFill>
                  <a:prstClr val="black"/>
                </a:solidFill>
              </a:rPr>
              <a:pPr/>
              <a:t>19</a:t>
            </a:fld>
            <a:endParaRPr lang="en-US" altLang="en-US">
              <a:solidFill>
                <a:prstClr val="black"/>
              </a:solidFill>
            </a:endParaRPr>
          </a:p>
        </p:txBody>
      </p:sp>
    </p:spTree>
    <p:extLst>
      <p:ext uri="{BB962C8B-B14F-4D97-AF65-F5344CB8AC3E}">
        <p14:creationId xmlns:p14="http://schemas.microsoft.com/office/powerpoint/2010/main" val="347813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March, the College Board announced revisions to the SAT and other programs as part of a larger solution that is aimed at delivering more opportunities to more students so that they are prepared to succeed in college and in career.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revised SAT will launch in spring 2016, after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revised PSAT/NMSQT</a:t>
            </a:r>
            <a:r>
              <a:rPr lang="en-US" sz="1200" kern="1200" baseline="0" dirty="0" smtClean="0">
                <a:solidFill>
                  <a:schemeClr val="tx1"/>
                </a:solidFill>
                <a:effectLst/>
                <a:latin typeface="+mn-lt"/>
                <a:ea typeface="+mn-ea"/>
                <a:cs typeface="+mn-cs"/>
              </a:rPr>
              <a:t> which will launch </a:t>
            </a:r>
            <a:r>
              <a:rPr lang="en-US" sz="1200" kern="1200" dirty="0" smtClean="0">
                <a:solidFill>
                  <a:schemeClr val="tx1"/>
                </a:solidFill>
                <a:effectLst/>
                <a:latin typeface="+mn-lt"/>
                <a:ea typeface="+mn-ea"/>
                <a:cs typeface="+mn-cs"/>
              </a:rPr>
              <a:t>in the fall of 2015.</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SAT will be offered in print and, at selected locations, on computer.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pPr>
                <a:defRPr/>
              </a:pPr>
              <a:t>2</a:t>
            </a:fld>
            <a:endParaRPr lang="en-US" dirty="0"/>
          </a:p>
        </p:txBody>
      </p:sp>
    </p:spTree>
    <p:extLst>
      <p:ext uri="{BB962C8B-B14F-4D97-AF65-F5344CB8AC3E}">
        <p14:creationId xmlns:p14="http://schemas.microsoft.com/office/powerpoint/2010/main" val="126830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smtClean="0"/>
              <a:t>Common prompt:  publicly available</a:t>
            </a:r>
          </a:p>
          <a:p>
            <a:pPr marL="628650" lvl="1" indent="-171450">
              <a:spcBef>
                <a:spcPct val="0"/>
              </a:spcBef>
              <a:buFontTx/>
              <a:buChar char="•"/>
            </a:pPr>
            <a:r>
              <a:rPr lang="en-US" altLang="en-US" dirty="0" smtClean="0"/>
              <a:t>Represents sound instructional model</a:t>
            </a:r>
          </a:p>
          <a:p>
            <a:pPr marL="171450" indent="-171450">
              <a:spcBef>
                <a:spcPct val="0"/>
              </a:spcBef>
              <a:buFontTx/>
              <a:buChar char="•"/>
            </a:pPr>
            <a:r>
              <a:rPr lang="en-US" altLang="en-US" dirty="0" smtClean="0"/>
              <a:t>Sources are arguments written for a broad audience</a:t>
            </a:r>
          </a:p>
          <a:p>
            <a:pPr marL="171450" indent="-171450">
              <a:spcBef>
                <a:spcPct val="0"/>
              </a:spcBef>
              <a:buFontTx/>
              <a:buChar char="•"/>
            </a:pPr>
            <a:r>
              <a:rPr lang="en-US" altLang="en-US" dirty="0" smtClean="0"/>
              <a:t>Emphasis on analysis of the argument (not opinion)</a:t>
            </a:r>
          </a:p>
          <a:p>
            <a:pPr marL="171450" indent="-171450">
              <a:spcBef>
                <a:spcPct val="0"/>
              </a:spcBef>
              <a:buFontTx/>
              <a:buChar char="•"/>
            </a:pPr>
            <a:r>
              <a:rPr lang="en-US" altLang="en-US" dirty="0" smtClean="0"/>
              <a:t>Expanded time for students to read, plan, write (50 minutes)</a:t>
            </a:r>
          </a:p>
          <a:p>
            <a:pPr marL="171450" indent="-171450">
              <a:spcBef>
                <a:spcPct val="0"/>
              </a:spcBef>
              <a:buFontTx/>
              <a:buChar char="•"/>
            </a:pPr>
            <a:r>
              <a:rPr lang="en-US" altLang="en-US" dirty="0" smtClean="0"/>
              <a:t>Analytic scoring</a:t>
            </a:r>
          </a:p>
          <a:p>
            <a:pPr marL="171450" indent="-171450">
              <a:spcBef>
                <a:spcPct val="0"/>
              </a:spcBef>
              <a:buFontTx/>
              <a:buChar char="•"/>
            </a:pP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08D854D-A1EF-4E5F-BB78-8B006BE90CC5}" type="slidenum">
              <a:rPr lang="en-US" altLang="en-US">
                <a:solidFill>
                  <a:prstClr val="black"/>
                </a:solidFill>
              </a:rPr>
              <a:pPr/>
              <a:t>20</a:t>
            </a:fld>
            <a:endParaRPr lang="en-US" altLang="en-US">
              <a:solidFill>
                <a:prstClr val="black"/>
              </a:solidFill>
            </a:endParaRPr>
          </a:p>
        </p:txBody>
      </p:sp>
    </p:spTree>
    <p:extLst>
      <p:ext uri="{BB962C8B-B14F-4D97-AF65-F5344CB8AC3E}">
        <p14:creationId xmlns:p14="http://schemas.microsoft.com/office/powerpoint/2010/main" val="7162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Math Focused on Three Key Areas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exam will focus in depth on three essential areas of math: Problem Solving and Data Analysis, the Heart of Algebra, and Passport to Advanced Math. Problem Solving and Data Analysis is about being quantitatively literate. It includes using ratios, percentages, and proportional reasoning to solve problems in science, social science, and career contexts. The Heart of Algebra focuses on the mastery of linear equations and systems, which helps students develop key powers of abstraction. Passport to Advanced Math focuses on the student’s familiarity with more complex equations and the manipulation they require.</a:t>
            </a:r>
          </a:p>
          <a:p>
            <a:r>
              <a:rPr lang="en-US" sz="1200" kern="1200" dirty="0" smtClean="0">
                <a:solidFill>
                  <a:schemeClr val="tx1"/>
                </a:solidFill>
                <a:effectLst/>
                <a:latin typeface="+mn-lt"/>
                <a:ea typeface="+mn-ea"/>
                <a:cs typeface="+mn-cs"/>
              </a:rPr>
              <a:t>Current research shows that these areas most contribute to readiness for college and career training. They’re used disproportionately in a wide range of majors and careers. The SAT will sample from additional topics in math, but keep a strong focus on these three.</a:t>
            </a:r>
          </a:p>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829302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This question presents the student with a reasoning puzzle unrelated to the school mathematics curriculum. Being able to solve unfamiliar problems is valuable, but a test based entirely on this idea does not provide as much assurance that students have learned essential math skills and practices — nor does it reward students for their</a:t>
            </a:r>
          </a:p>
          <a:p>
            <a:pPr>
              <a:spcBef>
                <a:spcPct val="0"/>
              </a:spcBef>
            </a:pPr>
            <a:r>
              <a:rPr lang="en-US" altLang="en-US" smtClean="0"/>
              <a:t>hard work in doing so.</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6534BF89-D374-493C-A566-2E6C7E123AD6}" type="slidenum">
              <a:rPr lang="en-US" altLang="en-US">
                <a:solidFill>
                  <a:prstClr val="black"/>
                </a:solidFill>
              </a:rPr>
              <a:pPr/>
              <a:t>22</a:t>
            </a:fld>
            <a:endParaRPr lang="en-US" altLang="en-US">
              <a:solidFill>
                <a:prstClr val="black"/>
              </a:solidFill>
            </a:endParaRPr>
          </a:p>
        </p:txBody>
      </p:sp>
    </p:spTree>
    <p:extLst>
      <p:ext uri="{BB962C8B-B14F-4D97-AF65-F5344CB8AC3E}">
        <p14:creationId xmlns:p14="http://schemas.microsoft.com/office/powerpoint/2010/main" val="4026813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smtClean="0"/>
              <a:t>sample from the Heart of Algebra category </a:t>
            </a:r>
          </a:p>
          <a:p>
            <a:pPr marL="171450" indent="-171450">
              <a:spcBef>
                <a:spcPct val="0"/>
              </a:spcBef>
              <a:buFontTx/>
              <a:buChar char="•"/>
            </a:pPr>
            <a:r>
              <a:rPr lang="en-US" altLang="en-US" smtClean="0"/>
              <a:t>questions require reasoning and insight as they relate to important curricular skills such as looking for and making use of algebraic structure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BB8CB4C-5A6F-43FA-A6D7-D6D82740ACF6}" type="slidenum">
              <a:rPr lang="en-US" altLang="en-US">
                <a:solidFill>
                  <a:prstClr val="black"/>
                </a:solidFill>
              </a:rPr>
              <a:pPr/>
              <a:t>23</a:t>
            </a:fld>
            <a:endParaRPr lang="en-US" altLang="en-US">
              <a:solidFill>
                <a:prstClr val="black"/>
              </a:solidFill>
            </a:endParaRPr>
          </a:p>
        </p:txBody>
      </p:sp>
    </p:spTree>
    <p:extLst>
      <p:ext uri="{BB962C8B-B14F-4D97-AF65-F5344CB8AC3E}">
        <p14:creationId xmlns:p14="http://schemas.microsoft.com/office/powerpoint/2010/main" val="3763274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This is a rich application item that uses a science context to make a connection across math domains (functions and statistics) and across subjects (math and science).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0F6955A-41B1-4096-BF10-C64FDB24DD8C}" type="slidenum">
              <a:rPr lang="en-US" altLang="en-US">
                <a:solidFill>
                  <a:prstClr val="black"/>
                </a:solidFill>
              </a:rPr>
              <a:pPr/>
              <a:t>24</a:t>
            </a:fld>
            <a:endParaRPr lang="en-US" altLang="en-US">
              <a:solidFill>
                <a:prstClr val="black"/>
              </a:solidFill>
            </a:endParaRPr>
          </a:p>
        </p:txBody>
      </p:sp>
    </p:spTree>
    <p:extLst>
      <p:ext uri="{BB962C8B-B14F-4D97-AF65-F5344CB8AC3E}">
        <p14:creationId xmlns:p14="http://schemas.microsoft.com/office/powerpoint/2010/main" val="2794255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Problems Grounded in Real-World Contexts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Throughout the redesigned SAT, students will engage with questions grounded in the real world, questions directly related to the work performed in college and career.</a:t>
            </a:r>
          </a:p>
          <a:p>
            <a:r>
              <a:rPr lang="en-US" sz="1200" kern="1200" dirty="0" smtClean="0">
                <a:solidFill>
                  <a:schemeClr val="tx1"/>
                </a:solidFill>
                <a:effectLst/>
                <a:latin typeface="+mn-lt"/>
                <a:ea typeface="+mn-ea"/>
                <a:cs typeface="+mn-cs"/>
              </a:rPr>
              <a:t>In the Evidence-Based Reading and Writing section, reading questions will include literature and literary nonfiction, but also feature charts, graphs, and passages like the ones students are likely to encounter in science, social science, and other majors and careers. Students will be asked to do more than correct errors; they’ll edit and revise to improve texts from the humanities, history, social science, and career contexts.</a:t>
            </a:r>
          </a:p>
          <a:p>
            <a:r>
              <a:rPr lang="en-US" sz="1200" kern="1200" dirty="0" smtClean="0">
                <a:solidFill>
                  <a:schemeClr val="tx1"/>
                </a:solidFill>
                <a:effectLst/>
                <a:latin typeface="+mn-lt"/>
                <a:ea typeface="+mn-ea"/>
                <a:cs typeface="+mn-cs"/>
              </a:rPr>
              <a:t>Students will engage with questions that:</a:t>
            </a:r>
          </a:p>
          <a:p>
            <a:pPr lvl="0"/>
            <a:r>
              <a:rPr lang="en-US" sz="1200" kern="1200" dirty="0" smtClean="0">
                <a:solidFill>
                  <a:schemeClr val="tx1"/>
                </a:solidFill>
                <a:effectLst/>
                <a:latin typeface="+mn-lt"/>
                <a:ea typeface="+mn-ea"/>
                <a:cs typeface="+mn-cs"/>
              </a:rPr>
              <a:t>Directly relate to the work performed in college and career </a:t>
            </a:r>
          </a:p>
          <a:p>
            <a:pPr lvl="0"/>
            <a:r>
              <a:rPr lang="en-US" sz="1200" kern="1200" dirty="0" smtClean="0">
                <a:solidFill>
                  <a:schemeClr val="tx1"/>
                </a:solidFill>
                <a:effectLst/>
                <a:latin typeface="+mn-lt"/>
                <a:ea typeface="+mn-ea"/>
                <a:cs typeface="+mn-cs"/>
              </a:rPr>
              <a:t>Include charts, graphs, and passages likely to be encountered in science, social science, and other majors and careers </a:t>
            </a:r>
          </a:p>
          <a:p>
            <a:pPr lvl="0"/>
            <a:r>
              <a:rPr lang="en-US" sz="1200" kern="1200" dirty="0" smtClean="0">
                <a:solidFill>
                  <a:schemeClr val="tx1"/>
                </a:solidFill>
                <a:effectLst/>
                <a:latin typeface="+mn-lt"/>
                <a:ea typeface="+mn-ea"/>
                <a:cs typeface="+mn-cs"/>
              </a:rPr>
              <a:t>Feature  multistep applications to solve problems in science, social science, career scenarios, and other real-life contexts</a:t>
            </a:r>
          </a:p>
          <a:p>
            <a:r>
              <a:rPr lang="en-US" sz="1200" kern="1200" dirty="0" smtClean="0">
                <a:solidFill>
                  <a:schemeClr val="tx1"/>
                </a:solidFill>
                <a:effectLst/>
                <a:latin typeface="+mn-lt"/>
                <a:ea typeface="+mn-ea"/>
                <a:cs typeface="+mn-cs"/>
              </a:rPr>
              <a:t>The Math section will feature multistep applications to solve problems in science, social science, career scenarios, and other real-life contexts. Students will be presented with a scenario and then asked several questions about it. This allows students to dig into a situation and think about it, then model it mathematically.</a:t>
            </a:r>
          </a:p>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005473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Analysis in Science and in Social Studies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students take the redesigned SAT, they will be asked to apply their reading, writing, language, and math skills to answer questions in science, history, and social studies contexts. They will use these skills — in college, in their jobs, and in their lives — to make sense of recent discoveries, political developments, global events, and health and environmental issues.</a:t>
            </a:r>
          </a:p>
          <a:p>
            <a:r>
              <a:rPr lang="en-US" sz="1200" kern="1200" dirty="0" smtClean="0">
                <a:solidFill>
                  <a:schemeClr val="tx1"/>
                </a:solidFill>
                <a:effectLst/>
                <a:latin typeface="+mn-lt"/>
                <a:ea typeface="+mn-ea"/>
                <a:cs typeface="+mn-cs"/>
              </a:rPr>
              <a:t>Students will encounter challenging texts and informational graphics that pertain to issues and topics like these in the Evidence-Based Reading and Writing section and the Math section. Questions will require them to read and comprehend texts, revise texts to be consistent with data presented in graphics, synthesize information presented through texts and graphics, and solve problems based in science and social science.</a:t>
            </a:r>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764316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Founding Documents and Great Global Conversation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America’s founding documents — such as the Declaration of Independence, the Constitution, and the Bill of Rights — are all rather short, but they have inspired a conversation that endures today. Every time students take the redesigned SAT, they will encounter an excerpt from one of the Founding Documents or a text from the ongoing Great Global Conversation about freedom, justice, and human dignity. In this way, we hope that the redesigned SAT will inspire deep engagement with texts that matter and reflect not only what is important for college and career, but what is important for citizenship here and around the world.</a:t>
            </a:r>
          </a:p>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250442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No Penalty for Wrong Answers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redesigned SAT will remove the penalty for wrong answers. Students will earn points for the questions they answer correctly. This move to rights-only scoring encourages students to give the best answer they have to every problem.</a:t>
            </a:r>
          </a:p>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2014393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C42AF54-B4F1-4B28-8CE1-09C268BBA0EE}" type="slidenum">
              <a:rPr lang="en-US" altLang="en-US">
                <a:solidFill>
                  <a:srgbClr val="000000"/>
                </a:solidFill>
              </a:rPr>
              <a:pPr/>
              <a:t>29</a:t>
            </a:fld>
            <a:endParaRPr lang="en-US" altLang="en-US">
              <a:solidFill>
                <a:srgbClr val="000000"/>
              </a:solidFill>
            </a:endParaRPr>
          </a:p>
        </p:txBody>
      </p:sp>
    </p:spTree>
    <p:extLst>
      <p:ext uri="{BB962C8B-B14F-4D97-AF65-F5344CB8AC3E}">
        <p14:creationId xmlns:p14="http://schemas.microsoft.com/office/powerpoint/2010/main" val="307000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pPr>
                <a:defRPr/>
              </a:pPr>
              <a:t>3</a:t>
            </a:fld>
            <a:endParaRPr lang="en-US" dirty="0"/>
          </a:p>
        </p:txBody>
      </p:sp>
    </p:spTree>
    <p:extLst>
      <p:ext uri="{BB962C8B-B14F-4D97-AF65-F5344CB8AC3E}">
        <p14:creationId xmlns:p14="http://schemas.microsoft.com/office/powerpoint/2010/main" val="298120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smtClean="0"/>
          </a:p>
          <a:p>
            <a:pPr fontAlgn="auto">
              <a:spcBef>
                <a:spcPts val="0"/>
              </a:spcBef>
              <a:spcAft>
                <a:spcPts val="0"/>
              </a:spcAft>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B0DD590-3D22-4936-B0A9-548D0A560B83}" type="slidenum">
              <a:rPr lang="en-US" altLang="en-US">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2926656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smtClean="0"/>
          </a:p>
          <a:p>
            <a:pPr fontAlgn="auto">
              <a:spcBef>
                <a:spcPts val="0"/>
              </a:spcBef>
              <a:spcAft>
                <a:spcPts val="0"/>
              </a:spcAft>
              <a:defRPr/>
            </a:pPr>
            <a:endParaRPr 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7CE2C34E-0CF6-4CB6-9ED6-366EE199936E}" type="slidenum">
              <a:rPr lang="en-US" altLang="en-US">
                <a:solidFill>
                  <a:srgbClr val="000000"/>
                </a:solidFill>
              </a:rPr>
              <a:pPr/>
              <a:t>31</a:t>
            </a:fld>
            <a:endParaRPr lang="en-US" altLang="en-US">
              <a:solidFill>
                <a:srgbClr val="000000"/>
              </a:solidFill>
            </a:endParaRPr>
          </a:p>
        </p:txBody>
      </p:sp>
    </p:spTree>
    <p:extLst>
      <p:ext uri="{BB962C8B-B14F-4D97-AF65-F5344CB8AC3E}">
        <p14:creationId xmlns:p14="http://schemas.microsoft.com/office/powerpoint/2010/main" val="552381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42" indent="-228542">
              <a:spcBef>
                <a:spcPct val="0"/>
              </a:spcBef>
              <a:buAutoNum type="arabicParenR"/>
            </a:pPr>
            <a:r>
              <a:rPr lang="en-US" altLang="en-US" b="1" dirty="0" smtClean="0"/>
              <a:t>Send score</a:t>
            </a:r>
            <a:r>
              <a:rPr lang="en-US" altLang="en-US" b="1" baseline="0" dirty="0" smtClean="0"/>
              <a:t> data</a:t>
            </a:r>
            <a:r>
              <a:rPr lang="en-US" altLang="en-US" baseline="0" dirty="0" smtClean="0"/>
              <a:t>.  Note that this is more than just the scores – it’s the full item-level metadata.  Question 1 was a high difficulty geometry question and Johnny missed it.  If student has not completed a CB exam, or chooses not to share scores, KA will administer a diagnostic.</a:t>
            </a:r>
          </a:p>
          <a:p>
            <a:pPr marL="228542" indent="-228542">
              <a:spcBef>
                <a:spcPct val="0"/>
              </a:spcBef>
              <a:buAutoNum type="arabicParenR"/>
            </a:pPr>
            <a:r>
              <a:rPr lang="en-US" altLang="en-US" b="1" baseline="0" dirty="0" smtClean="0"/>
              <a:t>Personalized Roadmap</a:t>
            </a:r>
            <a:r>
              <a:rPr lang="en-US" altLang="en-US" b="0" baseline="0" dirty="0" smtClean="0"/>
              <a:t>.  This is constantly evolving and based on student results, progress, and new learnings that KA will have from other students.</a:t>
            </a:r>
          </a:p>
          <a:p>
            <a:pPr marL="228542" indent="-228542">
              <a:spcBef>
                <a:spcPct val="0"/>
              </a:spcBef>
              <a:buAutoNum type="arabicParenR"/>
            </a:pPr>
            <a:r>
              <a:rPr lang="en-US" altLang="en-US" b="1" baseline="0" dirty="0" smtClean="0"/>
              <a:t>Practice tests (with scoring).  </a:t>
            </a:r>
            <a:r>
              <a:rPr lang="en-US" altLang="en-US" b="0" baseline="0" dirty="0" smtClean="0"/>
              <a:t>CB is writing practice tests for the Khan Academy platform, written by the same team that is writing the operational exam. Students will be able to take these practice tests online, or in paper and pencil format (through downloading/printing PDFs, or the published retail book).  If they take paper and pencil tests they’ll be able to take a picture of the grid through a smartphone app we’re building which will give them an immediate score and integrate the results into their KA profile, feeding further adaptation and personalization.</a:t>
            </a:r>
            <a:endParaRPr lang="en-US" altLang="en-US" b="1" dirty="0"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3E041-7AD2-4835-9DE6-F1B743732310}" type="slidenum">
              <a:rPr lang="en-US" smtClean="0">
                <a:solidFill>
                  <a:srgbClr val="000000"/>
                </a:solidFill>
              </a:rPr>
              <a:pPr fontAlgn="base">
                <a:spcBef>
                  <a:spcPct val="0"/>
                </a:spcBef>
                <a:spcAft>
                  <a:spcPct val="0"/>
                </a:spcAft>
                <a:defRPr/>
              </a:pPr>
              <a:t>32</a:t>
            </a:fld>
            <a:endParaRPr lang="en-US" smtClean="0">
              <a:solidFill>
                <a:srgbClr val="000000"/>
              </a:solidFill>
            </a:endParaRPr>
          </a:p>
        </p:txBody>
      </p:sp>
    </p:spTree>
    <p:extLst>
      <p:ext uri="{BB962C8B-B14F-4D97-AF65-F5344CB8AC3E}">
        <p14:creationId xmlns:p14="http://schemas.microsoft.com/office/powerpoint/2010/main" val="3136009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730BC08-B697-4777-8556-322092A48335}" type="slidenum">
              <a:rPr lang="en-US" altLang="en-US"/>
              <a:pPr fontAlgn="base">
                <a:spcBef>
                  <a:spcPct val="0"/>
                </a:spcBef>
                <a:spcAft>
                  <a:spcPct val="0"/>
                </a:spcAft>
              </a:pPr>
              <a:t>33</a:t>
            </a:fld>
            <a:endParaRPr lang="en-US" altLang="en-US"/>
          </a:p>
        </p:txBody>
      </p:sp>
    </p:spTree>
    <p:extLst>
      <p:ext uri="{BB962C8B-B14F-4D97-AF65-F5344CB8AC3E}">
        <p14:creationId xmlns:p14="http://schemas.microsoft.com/office/powerpoint/2010/main" val="1827083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pPr>
                <a:defRPr/>
              </a:pPr>
              <a:t>34</a:t>
            </a:fld>
            <a:endParaRPr lang="en-US" dirty="0"/>
          </a:p>
        </p:txBody>
      </p:sp>
    </p:spTree>
    <p:extLst>
      <p:ext uri="{BB962C8B-B14F-4D97-AF65-F5344CB8AC3E}">
        <p14:creationId xmlns:p14="http://schemas.microsoft.com/office/powerpoint/2010/main" val="148969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0000" lnSpcReduction="20000"/>
          </a:bodyPr>
          <a:lstStyle/>
          <a:p>
            <a:r>
              <a:rPr lang="en-US" b="1" dirty="0" smtClean="0"/>
              <a:t>Propel students into opportunities they have earned</a:t>
            </a:r>
          </a:p>
          <a:p>
            <a:r>
              <a:rPr lang="en-US" dirty="0" smtClean="0"/>
              <a:t>The College Board and its members are committed to actions that propel students into opportunity. Our Access to Opportunity initiatives build on assessment results and are based on current research that shows measurable outcomes for students. This work will be ongoing and iterative as we identify, implement, and bring to scale initiatives to help students most effectively move forward in their education.</a:t>
            </a:r>
          </a:p>
          <a:p>
            <a:endParaRPr lang="en-US" sz="1200" b="0" i="0" u="none" strike="noStrike" kern="1200" baseline="0" dirty="0" smtClean="0">
              <a:solidFill>
                <a:schemeClr val="tx1"/>
              </a:solidFill>
              <a:latin typeface="+mn-lt"/>
              <a:ea typeface="+mn-ea"/>
              <a:cs typeface="+mn-cs"/>
            </a:endParaRPr>
          </a:p>
          <a:p>
            <a:r>
              <a:rPr lang="en-US" b="0" dirty="0" smtClean="0"/>
              <a:t>College Application Fee Waivers</a:t>
            </a:r>
          </a:p>
          <a:p>
            <a:r>
              <a:rPr lang="en-US" dirty="0" smtClean="0"/>
              <a:t>Every income-eligible student who takes the SAT will receive four fee waivers to apply to college. This initiative is possible thanks to the generosity and trust of both member and nonmember colleges. It builds on </a:t>
            </a:r>
            <a:r>
              <a:rPr lang="en-US" dirty="0" smtClean="0">
                <a:hlinkClick r:id="rId3" tooltip="[Opens in New Window] "/>
              </a:rPr>
              <a:t>Apply to 4 or More™ and Realize Your College Potential</a:t>
            </a:r>
            <a:r>
              <a:rPr lang="en-US" dirty="0" smtClean="0"/>
              <a:t>, two recent College Board initiatives to provide college-ready, low-income students with customized, targeted support for the college application process.</a:t>
            </a:r>
          </a:p>
          <a:p>
            <a:endParaRPr lang="en-US" b="0" dirty="0" smtClean="0"/>
          </a:p>
          <a:p>
            <a:r>
              <a:rPr lang="en-US" b="0" dirty="0" smtClean="0"/>
              <a:t>All In</a:t>
            </a:r>
          </a:p>
          <a:p>
            <a:r>
              <a:rPr lang="en-US" dirty="0" smtClean="0"/>
              <a:t>The College Board’s </a:t>
            </a:r>
            <a:r>
              <a:rPr lang="en-US" dirty="0" smtClean="0">
                <a:hlinkClick r:id="rId4" tooltip="[Opens in New Window] "/>
              </a:rPr>
              <a:t>All In campaign</a:t>
            </a:r>
            <a:r>
              <a:rPr lang="en-US" dirty="0" smtClean="0"/>
              <a:t> aims to ensure that every African American, Latino, and Native American student who is ready for rigorous work takes an AP course or another advanced course. These students are identified through AP </a:t>
            </a:r>
            <a:r>
              <a:rPr lang="en-US" dirty="0" err="1" smtClean="0"/>
              <a:t>Potential</a:t>
            </a:r>
            <a:r>
              <a:rPr lang="en-US" baseline="30000" dirty="0" err="1" smtClean="0"/>
              <a:t>TM</a:t>
            </a:r>
            <a:r>
              <a:rPr lang="en-US" dirty="0" smtClean="0"/>
              <a:t>. The All In campaign will also extend to rural students with limited access, as well as to girls with potential in disciplines in which they are underrepresented (such as computer science).</a:t>
            </a:r>
          </a:p>
          <a:p>
            <a:endParaRPr lang="en-US" dirty="0" smtClean="0"/>
          </a:p>
          <a:p>
            <a:r>
              <a:rPr lang="en-US" b="0" dirty="0" smtClean="0"/>
              <a:t>College Application Fee Waivers</a:t>
            </a:r>
          </a:p>
          <a:p>
            <a:r>
              <a:rPr lang="en-US" dirty="0" smtClean="0"/>
              <a:t>Every income-eligible student who takes the SAT will receive four fee waivers to apply to college. This initiative is possible thanks to the generosity and trust of both member and nonmember colleges. It builds on </a:t>
            </a:r>
            <a:r>
              <a:rPr lang="en-US" dirty="0" smtClean="0">
                <a:hlinkClick r:id="rId3" tooltip="[Opens in New Window] "/>
              </a:rPr>
              <a:t>Apply to 4 or More™ and Realize Your College Potential</a:t>
            </a:r>
            <a:r>
              <a:rPr lang="en-US" dirty="0" smtClean="0"/>
              <a:t>, two recent College Board initiatives to provide college-ready, low-income students with customized, targeted support for the college application process.</a:t>
            </a:r>
          </a:p>
          <a:p>
            <a:endParaRPr lang="en-US" sz="1200" b="0" i="0" u="none" strike="noStrike" kern="1200" baseline="0" dirty="0" smtClean="0">
              <a:solidFill>
                <a:schemeClr val="tx1"/>
              </a:solidFill>
              <a:latin typeface="+mn-lt"/>
              <a:ea typeface="+mn-ea"/>
              <a:cs typeface="+mn-cs"/>
            </a:endParaRPr>
          </a:p>
          <a:p>
            <a:r>
              <a:rPr lang="en-US" b="1" dirty="0" smtClean="0"/>
              <a:t>Protect opportunity from pressures of inequality</a:t>
            </a:r>
          </a:p>
          <a:p>
            <a:r>
              <a:rPr lang="en-US" dirty="0" smtClean="0"/>
              <a:t>The road to college success has always been excellent work in the classroom. But the rise of costly test preparation has introduced a level of inequality among students. With the redesign of the SAT, the College Board is announcing its commitment to providing free, high-quality test-preparation materials for all.</a:t>
            </a:r>
          </a:p>
          <a:p>
            <a:endParaRPr lang="en-US" b="0" dirty="0" smtClean="0"/>
          </a:p>
          <a:p>
            <a:r>
              <a:rPr lang="en-US" b="0" dirty="0" smtClean="0"/>
              <a:t>Clear and Open SAT</a:t>
            </a:r>
          </a:p>
          <a:p>
            <a:r>
              <a:rPr lang="en-US" dirty="0" smtClean="0"/>
              <a:t>More than ever, we are linking the SAT to the best of classroom learning. When students engage in rigorous course work, they give themselves the best chance to succeed — not just on the SAT, but in college and career. As test day approaches, students can use our free test-preparation resources to engage in focused review and authentic practice.</a:t>
            </a:r>
            <a:endParaRPr lang="en-US" b="0" dirty="0" smtClean="0"/>
          </a:p>
          <a:p>
            <a:endParaRPr lang="en-US" b="0" dirty="0" smtClean="0"/>
          </a:p>
          <a:p>
            <a:r>
              <a:rPr lang="en-US" b="0" dirty="0" smtClean="0"/>
              <a:t>Partnership</a:t>
            </a:r>
            <a:r>
              <a:rPr lang="en-US" b="0" baseline="0" dirty="0" smtClean="0"/>
              <a:t> with </a:t>
            </a:r>
            <a:r>
              <a:rPr lang="en-US" b="0" dirty="0" smtClean="0"/>
              <a:t>Khan Academy</a:t>
            </a:r>
          </a:p>
          <a:p>
            <a:r>
              <a:rPr lang="en-US" dirty="0" smtClean="0"/>
              <a:t>We are happy to announce that we have partnered with </a:t>
            </a:r>
            <a:r>
              <a:rPr lang="en-US" dirty="0" smtClean="0">
                <a:hlinkClick r:id="rId5" tooltip="[Opens in New Window] "/>
              </a:rPr>
              <a:t>Khan Academy</a:t>
            </a:r>
            <a:r>
              <a:rPr lang="en-US" dirty="0" smtClean="0"/>
              <a:t> to provide free test-preparation programs and resources that will be available to all students. In our partnership with Khan Academy, we will continually work together to ensure that the practice materials are of the highest quality and truly focus on the work that matters most. And we will train tutors, counselors, mentors, and others to help students take full advantage of these resources.</a:t>
            </a:r>
          </a:p>
          <a:p>
            <a:endParaRPr lang="en-US" b="1" dirty="0" smtClean="0"/>
          </a:p>
          <a:p>
            <a:r>
              <a:rPr lang="en-US" b="1" dirty="0" smtClean="0"/>
              <a:t>Promote</a:t>
            </a:r>
            <a:r>
              <a:rPr lang="en-US" b="1" baseline="0" dirty="0" smtClean="0"/>
              <a:t> excellent classroom work and support students who are behind</a:t>
            </a:r>
          </a:p>
          <a:p>
            <a:r>
              <a:rPr lang="en-US" dirty="0" smtClean="0"/>
              <a:t>Current research shows us that students need to dig deeper into fewer topics — those topics that are most important for success in college and career. When we help students focus on the skills and knowledge that are essential for college readiness, we’re setting them up to succeed. We will work with classroom teachers to ensure that the daily work students do in grades 6–12 aligns with the demands of college and career readiness.</a:t>
            </a:r>
          </a:p>
          <a:p>
            <a:endParaRPr lang="en-US" dirty="0" smtClean="0"/>
          </a:p>
          <a:p>
            <a:r>
              <a:rPr lang="en-US" dirty="0" smtClean="0"/>
              <a:t>Research also shows that students who are behind by the time they enter high school rarely catch up without focused support. We must also do more to accelerate these students forward by focusing on their individual academic needs as well as on </a:t>
            </a:r>
            <a:r>
              <a:rPr lang="en-US" dirty="0" err="1" smtClean="0"/>
              <a:t>noncognitive</a:t>
            </a:r>
            <a:r>
              <a:rPr lang="en-US" dirty="0" smtClean="0"/>
              <a:t> factors like motivation, grit, and resilience.</a:t>
            </a:r>
          </a:p>
          <a:p>
            <a:endParaRPr lang="en-US" b="0" dirty="0" smtClean="0"/>
          </a:p>
          <a:p>
            <a:r>
              <a:rPr lang="en-US" b="0" dirty="0" smtClean="0"/>
              <a:t>Instruction</a:t>
            </a:r>
            <a:r>
              <a:rPr lang="en-US" b="0" baseline="0" dirty="0" smtClean="0"/>
              <a:t> Modules for Grades 6-12</a:t>
            </a:r>
          </a:p>
          <a:p>
            <a:r>
              <a:rPr lang="en-US" dirty="0" smtClean="0"/>
              <a:t>The College Board will collaborate with teachers and college faculty to design instructional resources for use in grades 6–12 to help students focus on the work that matters most. We will also continue to reach out to students who are falling behind and help them accelerate so they can get back on track.</a:t>
            </a:r>
          </a:p>
          <a:p>
            <a:r>
              <a:rPr lang="en-US" dirty="0" smtClean="0"/>
              <a:t>We will promote analytical writing throughout our assessments and instructional resources. We will work with teachers to weave it throughout course work in English, science, history and social studies, and the arts. To underscore the importance of this skill area, we will sponsor a set of prizes for the best student analytical writing, with the winning entries to be published in </a:t>
            </a:r>
            <a:r>
              <a:rPr lang="en-US" i="1" dirty="0" smtClean="0"/>
              <a:t>The Atlantic</a:t>
            </a:r>
            <a:r>
              <a:rPr lang="en-US" dirty="0" smtClean="0"/>
              <a:t>.</a:t>
            </a:r>
          </a:p>
          <a:p>
            <a:endParaRPr lang="en-US" b="0" dirty="0" smtClean="0"/>
          </a:p>
          <a:p>
            <a:r>
              <a:rPr lang="en-US" b="0" dirty="0" smtClean="0"/>
              <a:t>Personalized Online Guidance</a:t>
            </a:r>
          </a:p>
          <a:p>
            <a:r>
              <a:rPr lang="en-US" dirty="0" smtClean="0"/>
              <a:t>The College Board will expand supports to students who are falling behind and help them accelerate so they can get back on track. These supports will include individualized diagnostic tools and targeted resources to focus on where students most need help. We will also invest in tools to evaluate and support students’ </a:t>
            </a:r>
            <a:r>
              <a:rPr lang="en-US" dirty="0" err="1" smtClean="0"/>
              <a:t>noncognitive</a:t>
            </a:r>
            <a:r>
              <a:rPr lang="en-US" dirty="0" smtClean="0"/>
              <a:t> skills that can accelerate their learning.</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pPr>
                <a:defRPr/>
              </a:pPr>
              <a:t>4</a:t>
            </a:fld>
            <a:endParaRPr lang="en-US" dirty="0"/>
          </a:p>
        </p:txBody>
      </p:sp>
    </p:spTree>
    <p:extLst>
      <p:ext uri="{BB962C8B-B14F-4D97-AF65-F5344CB8AC3E}">
        <p14:creationId xmlns:p14="http://schemas.microsoft.com/office/powerpoint/2010/main" val="2628105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redesigned SAT will ask students to apply a deep understanding of the few skills and content areas most important for college and career readiness. The questions will be more familiar to students because they’ll be modeled on the work of the best classroom teachers. And the College Board will be open and clear, taking the mystery out of the exam and providing the full SAT test specifications and sample items well in advance of the first administration in spring 2016. Free test preparation is also on the way.</a:t>
            </a:r>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pPr>
                <a:defRPr/>
              </a:pPr>
              <a:t>5</a:t>
            </a:fld>
            <a:endParaRPr lang="en-US" dirty="0"/>
          </a:p>
        </p:txBody>
      </p:sp>
    </p:spTree>
    <p:extLst>
      <p:ext uri="{BB962C8B-B14F-4D97-AF65-F5344CB8AC3E}">
        <p14:creationId xmlns:p14="http://schemas.microsoft.com/office/powerpoint/2010/main" val="96861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0000" lnSpcReduction="20000"/>
          </a:bodyPr>
          <a:lstStyle/>
          <a:p>
            <a:r>
              <a:rPr lang="en-US" sz="2400" b="0" dirty="0" smtClean="0"/>
              <a:t>About the Redesigned SAT</a:t>
            </a:r>
          </a:p>
          <a:p>
            <a:r>
              <a:rPr lang="en-US" sz="2400" dirty="0" smtClean="0"/>
              <a:t>There will be three sections: Evidence-Based Reading and Writing, Math, and the Essay.</a:t>
            </a:r>
          </a:p>
          <a:p>
            <a:r>
              <a:rPr lang="en-US" sz="2400" dirty="0" smtClean="0"/>
              <a:t>The length of the SAT will be about three hours, with an added 50 minutes for the essay. Precise timing will be finalized after further research.</a:t>
            </a:r>
            <a:endParaRPr lang="en-US" sz="2400" b="0" dirty="0" smtClean="0"/>
          </a:p>
          <a:p>
            <a:endParaRPr lang="en-US" sz="2400" b="0" dirty="0" smtClean="0"/>
          </a:p>
          <a:p>
            <a:r>
              <a:rPr lang="en-US" sz="2400" b="0" dirty="0" smtClean="0"/>
              <a:t>Score Highlights</a:t>
            </a:r>
          </a:p>
          <a:p>
            <a:pPr lvl="1"/>
            <a:r>
              <a:rPr lang="en-US" sz="2000" dirty="0" smtClean="0"/>
              <a:t>The SAT will have a 400- to 1600-point score scale.</a:t>
            </a:r>
          </a:p>
          <a:p>
            <a:pPr lvl="1"/>
            <a:r>
              <a:rPr lang="en-US" sz="2000" dirty="0" smtClean="0"/>
              <a:t>The Evidence-Based Reading and Writing section and the Math section will each be scored on a 200- to 800-point scale. </a:t>
            </a:r>
          </a:p>
          <a:p>
            <a:pPr lvl="1"/>
            <a:r>
              <a:rPr lang="en-US" sz="2000" dirty="0" smtClean="0"/>
              <a:t>Scores for the Essay section will be reported separately.</a:t>
            </a:r>
          </a:p>
          <a:p>
            <a:pPr lvl="1"/>
            <a:r>
              <a:rPr lang="en-US" sz="2000" dirty="0" smtClean="0"/>
              <a:t>The redesigned exam will give credit for every correct response but will not deduct points for incorrect answers (rights-only scoring). </a:t>
            </a:r>
          </a:p>
          <a:p>
            <a:pPr lvl="1"/>
            <a:r>
              <a:rPr lang="en-US" sz="2000" dirty="0" smtClean="0"/>
              <a:t>Rich score reports will provide a more detailed view of student achievement in specific skills.</a:t>
            </a:r>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pPr>
                <a:defRPr/>
              </a:pPr>
              <a:t>6</a:t>
            </a:fld>
            <a:endParaRPr lang="en-US" dirty="0"/>
          </a:p>
        </p:txBody>
      </p:sp>
    </p:spTree>
    <p:extLst>
      <p:ext uri="{BB962C8B-B14F-4D97-AF65-F5344CB8AC3E}">
        <p14:creationId xmlns:p14="http://schemas.microsoft.com/office/powerpoint/2010/main" val="2316456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dirty="0" smtClean="0"/>
              <a:t>The redesigned SAT will ask students to apply a deep understanding of the few things shown by current research to matter most for college readiness and success. They’ll find questions modeled on the work of the best classroom teachers and perform tasks practiced in rigorous course work. The SAT redesign is centered on eight key changes.</a:t>
            </a:r>
          </a:p>
          <a:p>
            <a:endParaRPr lang="en-US" dirty="0" smtClean="0"/>
          </a:p>
          <a:p>
            <a:r>
              <a:rPr lang="en-US" b="1" dirty="0" smtClean="0"/>
              <a:t>Relevant Words in Context</a:t>
            </a:r>
          </a:p>
          <a:p>
            <a:r>
              <a:rPr lang="en-US" dirty="0" smtClean="0"/>
              <a:t>The redesigned SAT will focus on relevant words, the meanings of which depend on how they’re used. Students will be asked to interpret the meaning of words based on the context of the passage in which they appear. This is demanding but rewarding work. These are words that students will use throughout their lives — in high school, college, and beyond.</a:t>
            </a:r>
          </a:p>
          <a:p>
            <a:r>
              <a:rPr lang="en-US" dirty="0" smtClean="0"/>
              <a:t>Requiring students to master relevant vocabulary will change the way they prepare for the exam. No longer will students use flashcards to memorize obscure words, only to forget them the minute they put their test pencils down. The redesigned SAT will engage students in close reading and honor the best work of the classroom.</a:t>
            </a:r>
          </a:p>
          <a:p>
            <a:endParaRPr lang="en-US" dirty="0" smtClean="0"/>
          </a:p>
          <a:p>
            <a:r>
              <a:rPr lang="en-US" b="1" dirty="0" smtClean="0"/>
              <a:t>Command of Evidence</a:t>
            </a:r>
          </a:p>
          <a:p>
            <a:r>
              <a:rPr lang="en-US" dirty="0" smtClean="0"/>
              <a:t>When students take the Evidence-Based Reading and Writing section of the redesigned SAT, they’ll be asked to demonstrate their ability to interpret, synthesize, and use evidence found in a wide range of sources. These include informational graphics and </a:t>
            </a:r>
            <a:r>
              <a:rPr lang="en-US" dirty="0" err="1" smtClean="0"/>
              <a:t>multiparagraph</a:t>
            </a:r>
            <a:r>
              <a:rPr lang="en-US" dirty="0" smtClean="0"/>
              <a:t> passages excerpted from literature and literary nonfiction; texts in the humanities, science, history, and social studies; and career-related sources.</a:t>
            </a:r>
          </a:p>
          <a:p>
            <a:r>
              <a:rPr lang="en-US" dirty="0" smtClean="0"/>
              <a:t>For every passage students read, there will be at least one question asking them to select a quote from the text that best supports the answer they have chosen in response to the preceding question. Some passages will be paired with informational graphics, and students will be asked to integrate the information conveyed through each in order to find the best answer.</a:t>
            </a:r>
          </a:p>
          <a:p>
            <a:r>
              <a:rPr lang="en-US" dirty="0" smtClean="0"/>
              <a:t>Questions that assess writing skills will also depend on a command of evidence. Students will be asked to analyze sequences of paragraphs to make sure they are correct, grammatically and substantively. In some questions, students will be asked to interpret graphics and edit the accompanying passages so that they accurately convey the information in the graphics.</a:t>
            </a:r>
          </a:p>
          <a:p>
            <a:r>
              <a:rPr lang="en-US" dirty="0" smtClean="0"/>
              <a:t>The redesigned SAT will more closely reflect the real work of college and career, where a flexible command of evidence — whether found in text or graphic — is more important than ever.</a:t>
            </a:r>
          </a:p>
          <a:p>
            <a:endParaRPr lang="en-US" dirty="0" smtClean="0"/>
          </a:p>
          <a:p>
            <a:r>
              <a:rPr lang="en-US" b="1" dirty="0" smtClean="0"/>
              <a:t>Essay Analyzing a Source</a:t>
            </a:r>
          </a:p>
          <a:p>
            <a:r>
              <a:rPr lang="en-US" dirty="0" smtClean="0"/>
              <a:t>The focus of the Essay section on the redesigned SAT will be very different from the essay on the current SAT. Students will read a passage and explain how the author builds an argument. They’ll need to support their claims with evidence from the passage. This task more closely mirrors college writing assignments.</a:t>
            </a:r>
          </a:p>
          <a:p>
            <a:r>
              <a:rPr lang="en-US" dirty="0" smtClean="0"/>
              <a:t>The new Essay section is designed to support high school students and teachers as they cultivate close reading, careful analysis, and clear writing. It will promote the practice of reading a wide variety of arguments and analyzing how authors do their work as writers.</a:t>
            </a:r>
          </a:p>
          <a:p>
            <a:r>
              <a:rPr lang="en-US" dirty="0" smtClean="0"/>
              <a:t>The essay prompt will be shared in advance and remain consistent. Only the source material (passage) will change. The Essay will be an optional component of the SAT, although some school districts and colleges will require it.</a:t>
            </a:r>
          </a:p>
          <a:p>
            <a:endParaRPr lang="en-US" dirty="0" smtClean="0"/>
          </a:p>
          <a:p>
            <a:r>
              <a:rPr lang="en-US" b="1" dirty="0" smtClean="0"/>
              <a:t>Math Focused on Three Key Areas</a:t>
            </a:r>
          </a:p>
          <a:p>
            <a:r>
              <a:rPr lang="en-US" dirty="0" smtClean="0"/>
              <a:t>The exam will focus in depth on three essential areas of math: Problem Solving and Data Analysis, the Heart of Algebra, and Passport to Advanced Math. Problem Solving and Data Analysis is about being quantitatively literate. It includes using ratios, percentages, and proportional reasoning to solve problems in science, social science, and career contexts. The Heart of Algebra focuses on the mastery of linear equations and systems, which helps students develop key powers of abstraction. Passport to Advanced Math focuses on the student’s familiarity with more complex equations and the manipulation they require.</a:t>
            </a:r>
          </a:p>
          <a:p>
            <a:r>
              <a:rPr lang="en-US" dirty="0" smtClean="0"/>
              <a:t>Current research shows that these areas most contribute to readiness for college and career training. They’re used disproportionately in a wide range of majors and careers. The SAT will sample from additional topics in math, but keep a strong focus on these three.</a:t>
            </a:r>
          </a:p>
          <a:p>
            <a:endParaRPr lang="en-US" dirty="0" smtClean="0"/>
          </a:p>
          <a:p>
            <a:r>
              <a:rPr lang="en-US" b="1" dirty="0" smtClean="0"/>
              <a:t>Problems Grounded in Real-World Contexts</a:t>
            </a:r>
          </a:p>
          <a:p>
            <a:r>
              <a:rPr lang="en-US" dirty="0" smtClean="0"/>
              <a:t>Throughout the redesigned SAT, students will engage with questions grounded in the real world, questions directly related to the work performed in college and career.</a:t>
            </a:r>
          </a:p>
          <a:p>
            <a:r>
              <a:rPr lang="en-US" dirty="0" smtClean="0"/>
              <a:t>In the Evidence-Based Reading and Writing section, reading questions will include literature and literary nonfiction, but also feature charts, graphs, and passages like the ones students are likely to encounter in science, social science, and other majors and careers. Students will be asked to do more than correct errors; they’ll edit and revise to improve texts from the humanities, history, social science, and career contexts.</a:t>
            </a:r>
          </a:p>
          <a:p>
            <a:r>
              <a:rPr lang="en-US" dirty="0" smtClean="0"/>
              <a:t>The Math section will feature multistep applications to solve problems in science, social science, career scenarios, and other real-life contexts. Students will be presented with a scenario and then asked several questions about it. This allows students to dig into a situation and think about it, then model it mathematically.</a:t>
            </a:r>
          </a:p>
          <a:p>
            <a:endParaRPr lang="en-US" dirty="0" smtClean="0"/>
          </a:p>
          <a:p>
            <a:r>
              <a:rPr lang="en-US" b="1" dirty="0" smtClean="0"/>
              <a:t>Analysis in Science and in Social Studies</a:t>
            </a:r>
          </a:p>
          <a:p>
            <a:r>
              <a:rPr lang="en-US" dirty="0" smtClean="0"/>
              <a:t>When students take the redesigned SAT, they will be asked to apply their reading, writing, language, and math skills to answer questions in science, history, and social studies contexts. They will use these skills — in college, in their jobs, and in their lives — to make sense of recent discoveries, political developments, global events, and health and environmental issues.</a:t>
            </a:r>
          </a:p>
          <a:p>
            <a:r>
              <a:rPr lang="en-US" dirty="0" smtClean="0"/>
              <a:t>Students will encounter challenging texts and informational graphics that pertain to issues and topics like these in the Evidence-Based Reading and Writing section and the Math section. Questions will require them to read and comprehend texts, revise texts to be consistent with data presented in graphics, synthesize information presented through texts and graphics, and solve problems based in science and social science.</a:t>
            </a:r>
          </a:p>
          <a:p>
            <a:endParaRPr lang="en-US" dirty="0" smtClean="0"/>
          </a:p>
          <a:p>
            <a:r>
              <a:rPr lang="en-US" b="1" dirty="0" smtClean="0"/>
              <a:t>Founding Documents and Great Global Conversation</a:t>
            </a:r>
          </a:p>
          <a:p>
            <a:r>
              <a:rPr lang="en-US" dirty="0" smtClean="0"/>
              <a:t>America’s founding documents — such as the Declaration of Independence, the Constitution, and the Bill of Rights — are all rather short, but they have inspired a conversation that endures today. Every time students take the redesigned SAT, they will encounter an excerpt from one of the Founding Documents or a text from the ongoing Great Global Conversation about freedom, justice, and human dignity. In this way, we hope that the redesigned SAT will inspire deep engagement with texts that matter and reflect not only what is important for college and career, but what is important for citizenship here and around the world.</a:t>
            </a:r>
          </a:p>
          <a:p>
            <a:endParaRPr lang="en-US" dirty="0" smtClean="0"/>
          </a:p>
          <a:p>
            <a:r>
              <a:rPr lang="en-US" b="1" dirty="0" smtClean="0"/>
              <a:t>No Penalty for Wrong Answers</a:t>
            </a:r>
          </a:p>
          <a:p>
            <a:r>
              <a:rPr lang="en-US" dirty="0" smtClean="0"/>
              <a:t>The redesigned SAT will remove the penalty for wrong answers. Students will earn points for the questions they answer correctly. This move to rights-only scoring encourages students to give the best answer they have to every problem.</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pPr>
                <a:defRPr/>
              </a:pPr>
              <a:t>7</a:t>
            </a:fld>
            <a:endParaRPr lang="en-US" dirty="0"/>
          </a:p>
        </p:txBody>
      </p:sp>
    </p:spTree>
    <p:extLst>
      <p:ext uri="{BB962C8B-B14F-4D97-AF65-F5344CB8AC3E}">
        <p14:creationId xmlns:p14="http://schemas.microsoft.com/office/powerpoint/2010/main" val="1678489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Relevant Words in Context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redesigned SAT will focus on relevant words, the meanings of which depend on how they’re used. Students will be asked to interpret the meaning of words based on the context of the passage in which they appear. This is demanding but rewarding work. These are words that students will use throughout their lives — in high school, college, and beyond.</a:t>
            </a:r>
          </a:p>
          <a:p>
            <a:r>
              <a:rPr lang="en-US" sz="1200" kern="1200" dirty="0" smtClean="0">
                <a:solidFill>
                  <a:schemeClr val="tx1"/>
                </a:solidFill>
                <a:effectLst/>
                <a:latin typeface="+mn-lt"/>
                <a:ea typeface="+mn-ea"/>
                <a:cs typeface="+mn-cs"/>
              </a:rPr>
              <a:t>Requiring students to master relevant vocabulary will change the way they prepare for the exam. No longer will students use flashcards to memorize obscure words, only to forget them the minute they put their test pencils down. The redesigned SAT will engage students in close reading and honor the best work of the classroom.</a:t>
            </a:r>
          </a:p>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795159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smtClean="0"/>
              <a:t>Single sentence with no other context.</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4FA719E9-C4A3-4056-A93B-225B01EAC643}" type="slidenum">
              <a:rPr lang="en-US" altLang="en-US">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1942837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bwMode="gray">
          <a:xfrm>
            <a:off x="319514" y="6245984"/>
            <a:ext cx="1126275" cy="519167"/>
          </a:xfrm>
          <a:prstGeom prst="rect">
            <a:avLst/>
          </a:prstGeom>
          <a:solidFill>
            <a:schemeClr val="bg1"/>
          </a:solidFill>
          <a:ln w="9525">
            <a:noFill/>
            <a:miter lim="800000"/>
            <a:headEnd/>
            <a:tailEnd/>
          </a:ln>
        </p:spPr>
        <p:txBody>
          <a:bodyPr rtlCol="0" anchor="ctr"/>
          <a:lstStyle/>
          <a:p>
            <a:pPr algn="ctr"/>
            <a:endParaRPr lang="en-US" sz="1400" b="1" dirty="0" smtClean="0">
              <a:solidFill>
                <a:srgbClr val="FFFFFF"/>
              </a:solidFill>
            </a:endParaRPr>
          </a:p>
        </p:txBody>
      </p:sp>
      <p:pic>
        <p:nvPicPr>
          <p:cNvPr id="2" name="Picture 1" descr="PPT_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49486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33376"/>
            <a:ext cx="7924800" cy="639763"/>
          </a:xfrm>
          <a:prstGeom prst="rect">
            <a:avLst/>
          </a:prstGeom>
        </p:spPr>
        <p:txBody>
          <a:bodyPr/>
          <a:lstStyle>
            <a:lvl1pPr>
              <a:defRPr>
                <a:solidFill>
                  <a:srgbClr val="00529B"/>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497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333375"/>
            <a:ext cx="7924800" cy="639763"/>
          </a:xfrm>
          <a:prstGeom prst="rect">
            <a:avLst/>
          </a:prstGeom>
        </p:spPr>
        <p:txBody>
          <a:bodyPr/>
          <a:lstStyle/>
          <a:p>
            <a:r>
              <a:rPr lang="en-US" smtClean="0"/>
              <a:t>Click to edit Master title style</a:t>
            </a:r>
            <a:endParaRPr lang="en-US"/>
          </a:p>
        </p:txBody>
      </p:sp>
      <p:sp>
        <p:nvSpPr>
          <p:cNvPr id="4" name="Slide Number Placeholder 12"/>
          <p:cNvSpPr>
            <a:spLocks noGrp="1"/>
          </p:cNvSpPr>
          <p:nvPr>
            <p:ph type="sldNum" sz="quarter" idx="10"/>
          </p:nvPr>
        </p:nvSpPr>
        <p:spPr>
          <a:xfrm>
            <a:off x="8670925" y="6272213"/>
            <a:ext cx="473075" cy="241300"/>
          </a:xfrm>
          <a:prstGeom prst="rect">
            <a:avLst/>
          </a:prstGeom>
        </p:spPr>
        <p:txBody>
          <a:bodyPr/>
          <a:lstStyle>
            <a:lvl1pPr>
              <a:defRPr/>
            </a:lvl1pPr>
          </a:lstStyle>
          <a:p>
            <a:pPr>
              <a:defRPr/>
            </a:pPr>
            <a:fld id="{BA919244-8540-4FF8-828A-F0E99FC75C7B}" type="slidenum">
              <a:rPr lang="en-US" altLang="en-US"/>
              <a:pPr>
                <a:defRPr/>
              </a:pPr>
              <a:t>‹#›</a:t>
            </a:fld>
            <a:endParaRPr lang="en-US" altLang="en-US" dirty="0"/>
          </a:p>
        </p:txBody>
      </p:sp>
    </p:spTree>
    <p:extLst>
      <p:ext uri="{BB962C8B-B14F-4D97-AF65-F5344CB8AC3E}">
        <p14:creationId xmlns:p14="http://schemas.microsoft.com/office/powerpoint/2010/main" val="3761378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TitleOnl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userDrawn="1"/>
        </p:nvSpPr>
        <p:spPr bwMode="gray">
          <a:xfrm>
            <a:off x="319088" y="6245225"/>
            <a:ext cx="1127125" cy="520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sz="1400" b="1" smtClean="0">
              <a:solidFill>
                <a:srgbClr val="FFFFFF"/>
              </a:solidFill>
              <a:latin typeface="Arial" pitchFamily="34" charset="0"/>
              <a:cs typeface="Arial" pitchFamily="34" charset="0"/>
            </a:endParaRPr>
          </a:p>
        </p:txBody>
      </p:sp>
      <p:sp>
        <p:nvSpPr>
          <p:cNvPr id="3" name="Title 2"/>
          <p:cNvSpPr>
            <a:spLocks noGrp="1"/>
          </p:cNvSpPr>
          <p:nvPr>
            <p:ph type="title"/>
          </p:nvPr>
        </p:nvSpPr>
        <p:spPr>
          <a:xfrm>
            <a:off x="1363132" y="1354667"/>
            <a:ext cx="6451601" cy="1883304"/>
          </a:xfrm>
          <a:prstGeom prst="rect">
            <a:avLst/>
          </a:prstGeom>
        </p:spPr>
        <p:txBody>
          <a:bodyPr vert="horz" anchor="ctr" anchorCtr="0"/>
          <a:lstStyle>
            <a:lvl1pPr algn="ctr">
              <a:defRPr sz="3000" b="0" i="0">
                <a:solidFill>
                  <a:schemeClr val="bg1"/>
                </a:solidFill>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448541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Standar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1390876"/>
            <a:ext cx="8229600" cy="4798787"/>
          </a:xfrm>
          <a:prstGeom prst="rect">
            <a:avLst/>
          </a:prstGeom>
        </p:spPr>
        <p:txBody>
          <a:bodyPr/>
          <a:lstStyle>
            <a:lvl1pPr>
              <a:buClr>
                <a:srgbClr val="F88205"/>
              </a:buClr>
              <a:defRPr>
                <a:solidFill>
                  <a:srgbClr val="00539A"/>
                </a:solidFill>
              </a:defRPr>
            </a:lvl1pPr>
            <a:lvl2pPr marL="574675" indent="-398463">
              <a:buClr>
                <a:srgbClr val="F88205"/>
              </a:buClr>
              <a:buSzPct val="100000"/>
              <a:buFont typeface="Lucida Grande"/>
              <a:buChar char="-"/>
              <a:defRPr/>
            </a:lvl2pPr>
            <a:lvl3pPr marL="741363" indent="-336550">
              <a:buClr>
                <a:srgbClr val="F88205"/>
              </a:buClr>
              <a:buFont typeface="Symbol" charset="2"/>
              <a:buChar char="-"/>
              <a:defRPr/>
            </a:lvl3pPr>
            <a:lvl4pPr marL="914400" indent="-280988">
              <a:buClr>
                <a:srgbClr val="F88205"/>
              </a:buClr>
              <a:buFont typeface="Lucida Grande"/>
              <a:buChar char="-"/>
              <a:defRPr/>
            </a:lvl4pPr>
            <a:lvl5pPr>
              <a:buClr>
                <a:srgbClr val="F8820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chemeClr val="bg1">
                    <a:lumMod val="50000"/>
                  </a:schemeClr>
                </a:solidFill>
                <a:latin typeface="Serifa Std 45 Light" pitchFamily="18" charset="0"/>
                <a:ea typeface="+mj-ea"/>
                <a:cs typeface="Serifa Std 45 Light"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908096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Text Standard">
    <p:spTree>
      <p:nvGrpSpPr>
        <p:cNvPr id="1" name=""/>
        <p:cNvGrpSpPr/>
        <p:nvPr/>
      </p:nvGrpSpPr>
      <p:grpSpPr>
        <a:xfrm>
          <a:off x="0" y="0"/>
          <a:ext cx="0" cy="0"/>
          <a:chOff x="0" y="0"/>
          <a:chExt cx="0" cy="0"/>
        </a:xfrm>
      </p:grpSpPr>
      <p:sp>
        <p:nvSpPr>
          <p:cNvPr id="12"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chemeClr val="bg1">
                    <a:lumMod val="50000"/>
                  </a:schemeClr>
                </a:solidFill>
                <a:latin typeface="Serifa Std 45 Light" pitchFamily="18" charset="0"/>
                <a:ea typeface="+mj-ea"/>
                <a:cs typeface="Serifa Std 45 Light" pitchFamily="18" charset="0"/>
              </a:defRPr>
            </a:lvl1pPr>
          </a:lstStyle>
          <a:p>
            <a:r>
              <a:rPr lang="en-US" dirty="0" smtClean="0"/>
              <a:t>Click to edit Master title style</a:t>
            </a:r>
            <a:endParaRPr lang="en-US" dirty="0"/>
          </a:p>
        </p:txBody>
      </p:sp>
      <p:sp>
        <p:nvSpPr>
          <p:cNvPr id="4" name="Text Placeholder 9"/>
          <p:cNvSpPr>
            <a:spLocks noGrp="1"/>
          </p:cNvSpPr>
          <p:nvPr>
            <p:ph type="body" sz="quarter" idx="10"/>
          </p:nvPr>
        </p:nvSpPr>
        <p:spPr>
          <a:xfrm>
            <a:off x="457200" y="1390876"/>
            <a:ext cx="8229600" cy="4798787"/>
          </a:xfrm>
          <a:prstGeom prst="rect">
            <a:avLst/>
          </a:prstGeom>
        </p:spPr>
        <p:txBody>
          <a:bodyPr/>
          <a:lstStyle>
            <a:lvl1pPr>
              <a:buClr>
                <a:srgbClr val="F88205"/>
              </a:buClr>
              <a:defRPr>
                <a:solidFill>
                  <a:srgbClr val="626262"/>
                </a:solidFill>
              </a:defRPr>
            </a:lvl1pPr>
            <a:lvl2pPr marL="574675" indent="-398463">
              <a:buClr>
                <a:srgbClr val="F88205"/>
              </a:buClr>
              <a:buSzPct val="100000"/>
              <a:buFont typeface="Lucida Grande"/>
              <a:buChar char="-"/>
              <a:defRPr>
                <a:solidFill>
                  <a:srgbClr val="626262"/>
                </a:solidFill>
              </a:defRPr>
            </a:lvl2pPr>
            <a:lvl3pPr marL="741363" indent="-336550">
              <a:buClr>
                <a:srgbClr val="F88205"/>
              </a:buClr>
              <a:buFont typeface="Symbol" charset="2"/>
              <a:buChar char="-"/>
              <a:defRPr>
                <a:solidFill>
                  <a:srgbClr val="626262"/>
                </a:solidFill>
              </a:defRPr>
            </a:lvl3pPr>
            <a:lvl4pPr marL="914400" indent="-280988">
              <a:buClr>
                <a:srgbClr val="F88205"/>
              </a:buClr>
              <a:buFont typeface="Lucida Grande"/>
              <a:buChar char="-"/>
              <a:defRPr>
                <a:solidFill>
                  <a:srgbClr val="626262"/>
                </a:solidFill>
              </a:defRPr>
            </a:lvl4pPr>
            <a:lvl5pPr>
              <a:buClr>
                <a:srgbClr val="F88205"/>
              </a:buClr>
              <a:defRPr>
                <a:solidFill>
                  <a:srgbClr val="62626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43275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Alternate">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457200" y="1390876"/>
            <a:ext cx="3965030" cy="4798787"/>
          </a:xfrm>
          <a:prstGeom prst="rect">
            <a:avLst/>
          </a:prstGeom>
        </p:spPr>
        <p:txBody>
          <a:bodyPr/>
          <a:lstStyle>
            <a:lvl1pPr>
              <a:buClr>
                <a:srgbClr val="F88205"/>
              </a:buClr>
              <a:defRPr sz="2400"/>
            </a:lvl1pPr>
            <a:lvl2pPr>
              <a:buClr>
                <a:srgbClr val="F88205"/>
              </a:buClr>
              <a:defRPr sz="2200"/>
            </a:lvl2pPr>
            <a:lvl3pPr>
              <a:buClr>
                <a:srgbClr val="F88205"/>
              </a:buClr>
              <a:defRPr/>
            </a:lvl3pPr>
            <a:lvl4pPr>
              <a:buClr>
                <a:srgbClr val="F88205"/>
              </a:buClr>
              <a:defRPr/>
            </a:lvl4pPr>
            <a:lvl5pPr>
              <a:buClr>
                <a:srgbClr val="F8820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1"/>
          </p:nvPr>
        </p:nvSpPr>
        <p:spPr>
          <a:xfrm>
            <a:off x="4641452" y="1390876"/>
            <a:ext cx="3915752" cy="4798787"/>
          </a:xfrm>
          <a:prstGeom prst="rect">
            <a:avLst/>
          </a:prstGeom>
        </p:spPr>
        <p:txBody>
          <a:bodyPr/>
          <a:lstStyle>
            <a:lvl1pPr>
              <a:buClr>
                <a:srgbClr val="F88205"/>
              </a:buClr>
              <a:defRPr sz="2400"/>
            </a:lvl1pPr>
            <a:lvl2pPr>
              <a:buClr>
                <a:srgbClr val="F88205"/>
              </a:buClr>
              <a:defRPr sz="2200"/>
            </a:lvl2pPr>
            <a:lvl3pPr>
              <a:buClr>
                <a:srgbClr val="F88205"/>
              </a:buClr>
              <a:defRPr/>
            </a:lvl3pPr>
            <a:lvl4pPr>
              <a:buClr>
                <a:srgbClr val="F88205"/>
              </a:buClr>
              <a:defRPr/>
            </a:lvl4pPr>
            <a:lvl5pPr>
              <a:buClr>
                <a:srgbClr val="F8820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chemeClr val="bg1">
                    <a:lumMod val="50000"/>
                  </a:schemeClr>
                </a:solidFill>
                <a:latin typeface="Serifa Std 45 Light" pitchFamily="18" charset="0"/>
                <a:ea typeface="+mj-ea"/>
                <a:cs typeface="Serifa Std 45 Light"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132219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Text Alternate">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457200" y="1390876"/>
            <a:ext cx="3965030" cy="4798787"/>
          </a:xfrm>
          <a:prstGeom prst="rect">
            <a:avLst/>
          </a:prstGeom>
        </p:spPr>
        <p:txBody>
          <a:bodyPr/>
          <a:lstStyle>
            <a:lvl1pPr>
              <a:buClr>
                <a:srgbClr val="F88205"/>
              </a:buClr>
              <a:defRPr sz="2400">
                <a:solidFill>
                  <a:srgbClr val="626262"/>
                </a:solidFill>
              </a:defRPr>
            </a:lvl1pPr>
            <a:lvl2pPr>
              <a:buClr>
                <a:srgbClr val="F88205"/>
              </a:buClr>
              <a:defRPr sz="2200">
                <a:solidFill>
                  <a:srgbClr val="626262"/>
                </a:solidFill>
              </a:defRPr>
            </a:lvl2pPr>
            <a:lvl3pPr>
              <a:buClr>
                <a:srgbClr val="F88205"/>
              </a:buClr>
              <a:defRPr>
                <a:solidFill>
                  <a:srgbClr val="626262"/>
                </a:solidFill>
              </a:defRPr>
            </a:lvl3pPr>
            <a:lvl4pPr>
              <a:buClr>
                <a:srgbClr val="F88205"/>
              </a:buClr>
              <a:defRPr>
                <a:solidFill>
                  <a:srgbClr val="626262"/>
                </a:solidFill>
              </a:defRPr>
            </a:lvl4pPr>
            <a:lvl5pPr>
              <a:buClr>
                <a:srgbClr val="F88205"/>
              </a:buClr>
              <a:defRPr>
                <a:solidFill>
                  <a:srgbClr val="62626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1"/>
          </p:nvPr>
        </p:nvSpPr>
        <p:spPr>
          <a:xfrm>
            <a:off x="4641452" y="1390876"/>
            <a:ext cx="3915752" cy="4798787"/>
          </a:xfrm>
          <a:prstGeom prst="rect">
            <a:avLst/>
          </a:prstGeom>
        </p:spPr>
        <p:txBody>
          <a:bodyPr/>
          <a:lstStyle>
            <a:lvl1pPr>
              <a:buClr>
                <a:srgbClr val="F88205"/>
              </a:buClr>
              <a:defRPr sz="2400">
                <a:solidFill>
                  <a:srgbClr val="626262"/>
                </a:solidFill>
              </a:defRPr>
            </a:lvl1pPr>
            <a:lvl2pPr>
              <a:buClr>
                <a:srgbClr val="F88205"/>
              </a:buClr>
              <a:defRPr sz="2200">
                <a:solidFill>
                  <a:srgbClr val="626262"/>
                </a:solidFill>
              </a:defRPr>
            </a:lvl2pPr>
            <a:lvl3pPr>
              <a:buClr>
                <a:srgbClr val="F88205"/>
              </a:buClr>
              <a:defRPr>
                <a:solidFill>
                  <a:srgbClr val="626262"/>
                </a:solidFill>
              </a:defRPr>
            </a:lvl3pPr>
            <a:lvl4pPr>
              <a:buClr>
                <a:srgbClr val="F88205"/>
              </a:buClr>
              <a:defRPr>
                <a:solidFill>
                  <a:srgbClr val="626262"/>
                </a:solidFill>
              </a:defRPr>
            </a:lvl4pPr>
            <a:lvl5pPr>
              <a:buClr>
                <a:srgbClr val="F88205"/>
              </a:buClr>
              <a:defRPr>
                <a:solidFill>
                  <a:srgbClr val="62626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chemeClr val="bg1">
                    <a:lumMod val="50000"/>
                  </a:schemeClr>
                </a:solidFill>
                <a:latin typeface="Serifa Std 45 Light" pitchFamily="18" charset="0"/>
                <a:ea typeface="+mj-ea"/>
                <a:cs typeface="Serifa Std 45 Light"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5136451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Intro">
    <p:spTree>
      <p:nvGrpSpPr>
        <p:cNvPr id="1" name=""/>
        <p:cNvGrpSpPr/>
        <p:nvPr/>
      </p:nvGrpSpPr>
      <p:grpSpPr>
        <a:xfrm>
          <a:off x="0" y="0"/>
          <a:ext cx="0" cy="0"/>
          <a:chOff x="0" y="0"/>
          <a:chExt cx="0" cy="0"/>
        </a:xfrm>
      </p:grpSpPr>
      <p:sp>
        <p:nvSpPr>
          <p:cNvPr id="9" name="Text Placeholder 9"/>
          <p:cNvSpPr>
            <a:spLocks noGrp="1"/>
          </p:cNvSpPr>
          <p:nvPr>
            <p:ph type="body" sz="quarter" idx="10"/>
          </p:nvPr>
        </p:nvSpPr>
        <p:spPr>
          <a:xfrm>
            <a:off x="457200" y="1390876"/>
            <a:ext cx="8229600" cy="4798787"/>
          </a:xfrm>
          <a:prstGeom prst="rect">
            <a:avLst/>
          </a:prstGeom>
        </p:spPr>
        <p:txBody>
          <a:bodyPr/>
          <a:lstStyle>
            <a:lvl1pPr>
              <a:buClr>
                <a:srgbClr val="F88205"/>
              </a:buClr>
              <a:defRPr/>
            </a:lvl1pPr>
            <a:lvl2pPr>
              <a:buClr>
                <a:srgbClr val="F88205"/>
              </a:buClr>
              <a:defRPr/>
            </a:lvl2pPr>
            <a:lvl3pPr>
              <a:buClr>
                <a:srgbClr val="F88205"/>
              </a:buClr>
              <a:defRPr/>
            </a:lvl3pPr>
            <a:lvl4pPr>
              <a:buClr>
                <a:srgbClr val="F88205"/>
              </a:buClr>
              <a:defRPr/>
            </a:lvl4pPr>
            <a:lvl5pPr>
              <a:buClr>
                <a:srgbClr val="F8820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chemeClr val="bg1">
                    <a:lumMod val="50000"/>
                  </a:schemeClr>
                </a:solidFill>
                <a:latin typeface="Serifa Std 45 Light" pitchFamily="18" charset="0"/>
                <a:ea typeface="+mj-ea"/>
                <a:cs typeface="Serifa Std 45 Light"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4567701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ext Placeholder 8"/>
          <p:cNvSpPr>
            <a:spLocks noGrp="1"/>
          </p:cNvSpPr>
          <p:nvPr>
            <p:ph type="body" sz="quarter" idx="10"/>
          </p:nvPr>
        </p:nvSpPr>
        <p:spPr>
          <a:xfrm>
            <a:off x="338138" y="1451349"/>
            <a:ext cx="4184650" cy="4747839"/>
          </a:xfrm>
          <a:prstGeom prst="rect">
            <a:avLst/>
          </a:prstGeom>
        </p:spPr>
        <p:txBody>
          <a:bodyPr/>
          <a:lstStyle>
            <a:lvl1pPr marL="339725" indent="-339725">
              <a:defRPr sz="2100"/>
            </a:lvl1pPr>
            <a:lvl2pPr marL="514350" indent="-338138">
              <a:defRPr sz="1900"/>
            </a:lvl2pPr>
            <a:lvl3pPr marL="627063" indent="-276225">
              <a:tabLst/>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8"/>
          <p:cNvSpPr>
            <a:spLocks noGrp="1"/>
          </p:cNvSpPr>
          <p:nvPr>
            <p:ph type="body" sz="quarter" idx="11"/>
          </p:nvPr>
        </p:nvSpPr>
        <p:spPr>
          <a:xfrm>
            <a:off x="4684777" y="1451349"/>
            <a:ext cx="4184650" cy="4747839"/>
          </a:xfrm>
          <a:prstGeom prst="rect">
            <a:avLst/>
          </a:prstGeom>
        </p:spPr>
        <p:txBody>
          <a:bodyPr/>
          <a:lstStyle>
            <a:lvl1pPr marL="339725" indent="-339725">
              <a:defRPr sz="2100"/>
            </a:lvl1pPr>
            <a:lvl2pPr marL="514350" indent="-338138">
              <a:defRPr sz="1900"/>
            </a:lvl2pPr>
            <a:lvl3pPr marL="627063" indent="-276225">
              <a:tabLst/>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chemeClr val="bg1">
                    <a:lumMod val="50000"/>
                  </a:schemeClr>
                </a:solidFill>
                <a:latin typeface="Serifa Std 45 Light" pitchFamily="18" charset="0"/>
                <a:ea typeface="+mj-ea"/>
                <a:cs typeface="Serifa Std 45 Light"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627063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0172" y="1337962"/>
            <a:ext cx="4157216" cy="612471"/>
          </a:xfrm>
          <a:prstGeom prst="rect">
            <a:avLst/>
          </a:prstGeom>
        </p:spPr>
        <p:txBody>
          <a:bodyPr anchor="b">
            <a:normAutofit/>
          </a:bodyPr>
          <a:lstStyle>
            <a:lvl1pPr marL="0" indent="0">
              <a:buNone/>
              <a:defRPr sz="2000" b="1">
                <a:solidFill>
                  <a:srgbClr val="7E8B7A"/>
                </a:solidFill>
                <a:latin typeface="Arial"/>
                <a:cs typeface="Serif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86809" y="1337962"/>
            <a:ext cx="4263482" cy="612471"/>
          </a:xfrm>
          <a:prstGeom prst="rect">
            <a:avLst/>
          </a:prstGeom>
        </p:spPr>
        <p:txBody>
          <a:bodyPr anchor="b">
            <a:normAutofit/>
          </a:bodyPr>
          <a:lstStyle>
            <a:lvl1pPr marL="0" indent="0">
              <a:buNone/>
              <a:defRPr sz="2000" b="1">
                <a:solidFill>
                  <a:srgbClr val="7E8B7A"/>
                </a:solidFill>
                <a:latin typeface="Arial"/>
                <a:cs typeface="Serif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Text Placeholder 8"/>
          <p:cNvSpPr>
            <a:spLocks noGrp="1"/>
          </p:cNvSpPr>
          <p:nvPr>
            <p:ph type="body" sz="quarter" idx="10"/>
          </p:nvPr>
        </p:nvSpPr>
        <p:spPr>
          <a:xfrm>
            <a:off x="338138" y="2093873"/>
            <a:ext cx="4184650" cy="4105315"/>
          </a:xfrm>
          <a:prstGeom prst="rect">
            <a:avLst/>
          </a:prstGeom>
        </p:spPr>
        <p:txBody>
          <a:bodyPr/>
          <a:lstStyle>
            <a:lvl1pPr marL="339725" indent="-339725">
              <a:defRPr sz="2100"/>
            </a:lvl1pPr>
            <a:lvl2pPr marL="514350" indent="-338138">
              <a:defRPr sz="1900"/>
            </a:lvl2pPr>
            <a:lvl3pPr marL="627063" indent="-276225">
              <a:tabLst/>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8"/>
          <p:cNvSpPr>
            <a:spLocks noGrp="1"/>
          </p:cNvSpPr>
          <p:nvPr>
            <p:ph type="body" sz="quarter" idx="11"/>
          </p:nvPr>
        </p:nvSpPr>
        <p:spPr>
          <a:xfrm>
            <a:off x="4684777" y="2093873"/>
            <a:ext cx="4184650" cy="4105315"/>
          </a:xfrm>
          <a:prstGeom prst="rect">
            <a:avLst/>
          </a:prstGeom>
        </p:spPr>
        <p:txBody>
          <a:bodyPr/>
          <a:lstStyle>
            <a:lvl1pPr marL="339725" indent="-339725">
              <a:defRPr sz="2100"/>
            </a:lvl1pPr>
            <a:lvl2pPr marL="514350" indent="-338138">
              <a:defRPr sz="1900"/>
            </a:lvl2pPr>
            <a:lvl3pPr marL="627063" indent="-276225">
              <a:tabLst/>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chemeClr val="bg1">
                    <a:lumMod val="50000"/>
                  </a:schemeClr>
                </a:solidFill>
                <a:latin typeface="Serifa Std 45 Light" pitchFamily="18" charset="0"/>
                <a:ea typeface="+mj-ea"/>
                <a:cs typeface="Serifa Std 45 Light"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81388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Standard">
    <p:spTree>
      <p:nvGrpSpPr>
        <p:cNvPr id="1" name=""/>
        <p:cNvGrpSpPr/>
        <p:nvPr/>
      </p:nvGrpSpPr>
      <p:grpSpPr>
        <a:xfrm>
          <a:off x="0" y="0"/>
          <a:ext cx="0" cy="0"/>
          <a:chOff x="0" y="0"/>
          <a:chExt cx="0" cy="0"/>
        </a:xfrm>
      </p:grpSpPr>
      <p:sp>
        <p:nvSpPr>
          <p:cNvPr id="2" name="Title 1"/>
          <p:cNvSpPr>
            <a:spLocks noGrp="1"/>
          </p:cNvSpPr>
          <p:nvPr>
            <p:ph type="title"/>
          </p:nvPr>
        </p:nvSpPr>
        <p:spPr>
          <a:xfrm>
            <a:off x="228600" y="218207"/>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457200" y="1444334"/>
            <a:ext cx="8229600" cy="47453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7"/>
          <p:cNvSpPr>
            <a:spLocks noGrp="1"/>
          </p:cNvSpPr>
          <p:nvPr>
            <p:ph sz="quarter" idx="11"/>
          </p:nvPr>
        </p:nvSpPr>
        <p:spPr>
          <a:xfrm>
            <a:off x="233366" y="847726"/>
            <a:ext cx="8110537" cy="436562"/>
          </a:xfrm>
        </p:spPr>
        <p:txBody>
          <a:bodyPr tIns="0" bIns="0"/>
          <a:lstStyle>
            <a:lvl1pPr marL="0" indent="0">
              <a:buFontTx/>
              <a:buNone/>
              <a:defRPr sz="2400" b="1">
                <a:solidFill>
                  <a:schemeClr val="bg2"/>
                </a:solidFill>
              </a:defRPr>
            </a:lvl1pPr>
          </a:lstStyle>
          <a:p>
            <a:pPr lvl="0"/>
            <a:r>
              <a:rPr lang="en-US" smtClean="0"/>
              <a:t>Click to edit Master text styles</a:t>
            </a:r>
          </a:p>
        </p:txBody>
      </p:sp>
      <p:sp>
        <p:nvSpPr>
          <p:cNvPr id="5" name="Footer Placeholder 4"/>
          <p:cNvSpPr>
            <a:spLocks noGrp="1"/>
          </p:cNvSpPr>
          <p:nvPr>
            <p:ph type="ftr" sz="quarter" idx="12"/>
          </p:nvPr>
        </p:nvSpPr>
        <p:spPr>
          <a:xfrm>
            <a:off x="2403478" y="6494463"/>
            <a:ext cx="3406775" cy="233363"/>
          </a:xfrm>
          <a:prstGeom prst="rect">
            <a:avLst/>
          </a:prstGeom>
        </p:spPr>
        <p:txBody>
          <a:bodyPr/>
          <a:lstStyle>
            <a:lvl1pPr>
              <a:defRPr/>
            </a:lvl1pPr>
          </a:lstStyle>
          <a:p>
            <a:pPr>
              <a:defRPr/>
            </a:pPr>
            <a:r>
              <a:rPr lang="en-US" dirty="0"/>
              <a:t>[Enter Presentation Name in Header and Footer]</a:t>
            </a:r>
            <a:endParaRPr lang="en-US" dirty="0">
              <a:solidFill>
                <a:schemeClr val="accent1"/>
              </a:solidFill>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9110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6"/>
          <p:cNvSpPr>
            <a:spLocks noChangeArrowheads="1"/>
          </p:cNvSpPr>
          <p:nvPr userDrawn="1"/>
        </p:nvSpPr>
        <p:spPr bwMode="gray">
          <a:xfrm>
            <a:off x="319088" y="6245225"/>
            <a:ext cx="1127125" cy="520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sz="1400" b="1" smtClean="0">
              <a:solidFill>
                <a:srgbClr val="FFFFFF"/>
              </a:solidFill>
              <a:latin typeface="Arial" pitchFamily="34" charset="0"/>
              <a:cs typeface="Arial" pitchFamily="34" charset="0"/>
            </a:endParaRPr>
          </a:p>
        </p:txBody>
      </p:sp>
      <p:pic>
        <p:nvPicPr>
          <p:cNvPr id="3" name="Picture 7" descr="PPT_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62984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tandard">
    <p:spTree>
      <p:nvGrpSpPr>
        <p:cNvPr id="1" name=""/>
        <p:cNvGrpSpPr/>
        <p:nvPr/>
      </p:nvGrpSpPr>
      <p:grpSpPr>
        <a:xfrm>
          <a:off x="0" y="0"/>
          <a:ext cx="0" cy="0"/>
          <a:chOff x="0" y="0"/>
          <a:chExt cx="0" cy="0"/>
        </a:xfrm>
      </p:grpSpPr>
      <p:sp>
        <p:nvSpPr>
          <p:cNvPr id="2" name="Title 1"/>
          <p:cNvSpPr>
            <a:spLocks noGrp="1"/>
          </p:cNvSpPr>
          <p:nvPr>
            <p:ph type="title"/>
          </p:nvPr>
        </p:nvSpPr>
        <p:spPr>
          <a:xfrm>
            <a:off x="228600" y="218207"/>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457200" y="1444334"/>
            <a:ext cx="8229600" cy="47453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7"/>
          <p:cNvSpPr>
            <a:spLocks noGrp="1"/>
          </p:cNvSpPr>
          <p:nvPr>
            <p:ph sz="quarter" idx="11"/>
          </p:nvPr>
        </p:nvSpPr>
        <p:spPr>
          <a:xfrm>
            <a:off x="233366" y="847726"/>
            <a:ext cx="8110537" cy="436562"/>
          </a:xfrm>
        </p:spPr>
        <p:txBody>
          <a:bodyPr tIns="0" bIns="0"/>
          <a:lstStyle>
            <a:lvl1pPr marL="0" indent="0">
              <a:buFontTx/>
              <a:buNone/>
              <a:defRPr sz="2400" b="1">
                <a:solidFill>
                  <a:schemeClr val="bg2"/>
                </a:solidFill>
              </a:defRPr>
            </a:lvl1pPr>
          </a:lstStyle>
          <a:p>
            <a:pPr lvl="0"/>
            <a:r>
              <a:rPr lang="en-US" smtClean="0"/>
              <a:t>Click to edit Master text styles</a:t>
            </a:r>
          </a:p>
        </p:txBody>
      </p:sp>
      <p:sp>
        <p:nvSpPr>
          <p:cNvPr id="5" name="Footer Placeholder 4"/>
          <p:cNvSpPr>
            <a:spLocks noGrp="1"/>
          </p:cNvSpPr>
          <p:nvPr>
            <p:ph type="ftr" sz="quarter" idx="12"/>
          </p:nvPr>
        </p:nvSpPr>
        <p:spPr>
          <a:xfrm>
            <a:off x="2403475" y="6494463"/>
            <a:ext cx="3406775" cy="233362"/>
          </a:xfrm>
          <a:prstGeom prst="rect">
            <a:avLst/>
          </a:prstGeom>
        </p:spPr>
        <p:txBody>
          <a:bodyPr/>
          <a:lstStyle>
            <a:lvl1pPr>
              <a:defRPr dirty="0">
                <a:solidFill>
                  <a:prstClr val="black"/>
                </a:solidFill>
                <a:latin typeface="Arial" charset="0"/>
                <a:cs typeface="+mn-cs"/>
              </a:defRPr>
            </a:lvl1pPr>
          </a:lstStyle>
          <a:p>
            <a:pPr>
              <a:defRPr/>
            </a:pPr>
            <a:r>
              <a:rPr lang="en-US"/>
              <a:t>[Enter Presentation Name in Header and Footer]</a:t>
            </a:r>
            <a:endParaRPr lang="en-US">
              <a:solidFill>
                <a:srgbClr val="00ADEE"/>
              </a:solidFill>
            </a:endParaRPr>
          </a:p>
        </p:txBody>
      </p:sp>
    </p:spTree>
    <p:extLst>
      <p:ext uri="{BB962C8B-B14F-4D97-AF65-F5344CB8AC3E}">
        <p14:creationId xmlns:p14="http://schemas.microsoft.com/office/powerpoint/2010/main" val="201952377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Alternate">
    <p:spTree>
      <p:nvGrpSpPr>
        <p:cNvPr id="1" name=""/>
        <p:cNvGrpSpPr/>
        <p:nvPr/>
      </p:nvGrpSpPr>
      <p:grpSpPr>
        <a:xfrm>
          <a:off x="0" y="0"/>
          <a:ext cx="0" cy="0"/>
          <a:chOff x="0" y="0"/>
          <a:chExt cx="0" cy="0"/>
        </a:xfrm>
      </p:grpSpPr>
      <p:sp>
        <p:nvSpPr>
          <p:cNvPr id="2" name="Title 1"/>
          <p:cNvSpPr>
            <a:spLocks noGrp="1"/>
          </p:cNvSpPr>
          <p:nvPr>
            <p:ph type="title"/>
          </p:nvPr>
        </p:nvSpPr>
        <p:spPr>
          <a:xfrm>
            <a:off x="228600" y="218207"/>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457200" y="1444334"/>
            <a:ext cx="8229600" cy="4745328"/>
          </a:xfrm>
        </p:spPr>
        <p:txBody>
          <a:bodyPr/>
          <a:lstStyle>
            <a:lvl1pPr>
              <a:defRPr b="1"/>
            </a:lvl1pPr>
            <a:lvl2pPr marL="640080" indent="-228600">
              <a:spcBef>
                <a:spcPts val="800"/>
              </a:spcBef>
              <a:spcAft>
                <a:spcPts val="200"/>
              </a:spcAft>
              <a:defRPr/>
            </a:lvl2pPr>
            <a:lvl3pPr marL="868680" indent="-228600">
              <a:spcBef>
                <a:spcPts val="500"/>
              </a:spcBef>
              <a:spcAft>
                <a:spcPts val="200"/>
              </a:spcAft>
              <a:defRPr sz="2000"/>
            </a:lvl3pPr>
            <a:lvl4pPr marL="1024128">
              <a:spcBef>
                <a:spcPts val="300"/>
              </a:spcBef>
              <a:spcAft>
                <a:spcPts val="200"/>
              </a:spcAft>
              <a:defRPr sz="1800"/>
            </a:lvl4pPr>
            <a:lvl5pPr marL="1257300" indent="-228600">
              <a:spcBef>
                <a:spcPts val="300"/>
              </a:spcBef>
              <a:spcAft>
                <a:spcPts val="2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233366" y="847726"/>
            <a:ext cx="8110537" cy="436562"/>
          </a:xfrm>
        </p:spPr>
        <p:txBody>
          <a:bodyPr tIns="0" bIns="0"/>
          <a:lstStyle>
            <a:lvl1pPr marL="0" indent="0">
              <a:buFontTx/>
              <a:buNone/>
              <a:defRPr sz="2400" b="1">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10417481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Intro">
    <p:spTree>
      <p:nvGrpSpPr>
        <p:cNvPr id="1" name=""/>
        <p:cNvGrpSpPr/>
        <p:nvPr/>
      </p:nvGrpSpPr>
      <p:grpSpPr>
        <a:xfrm>
          <a:off x="0" y="0"/>
          <a:ext cx="0" cy="0"/>
          <a:chOff x="0" y="0"/>
          <a:chExt cx="0" cy="0"/>
        </a:xfrm>
      </p:grpSpPr>
      <p:sp>
        <p:nvSpPr>
          <p:cNvPr id="2" name="Title 1"/>
          <p:cNvSpPr>
            <a:spLocks noGrp="1"/>
          </p:cNvSpPr>
          <p:nvPr>
            <p:ph type="title"/>
          </p:nvPr>
        </p:nvSpPr>
        <p:spPr>
          <a:xfrm>
            <a:off x="228600" y="218207"/>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8" name="Content Placeholder 7"/>
          <p:cNvSpPr>
            <a:spLocks noGrp="1"/>
          </p:cNvSpPr>
          <p:nvPr>
            <p:ph sz="quarter" idx="11"/>
          </p:nvPr>
        </p:nvSpPr>
        <p:spPr>
          <a:xfrm>
            <a:off x="233366" y="847726"/>
            <a:ext cx="8110537" cy="436562"/>
          </a:xfrm>
        </p:spPr>
        <p:txBody>
          <a:bodyPr tIns="0" bIns="0"/>
          <a:lstStyle>
            <a:lvl1pPr marL="0" indent="0">
              <a:buFontTx/>
              <a:buNone/>
              <a:defRPr sz="2400" b="1">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687388" y="2924176"/>
            <a:ext cx="7092950" cy="2716213"/>
          </a:xfrm>
        </p:spPr>
        <p:txBody>
          <a:bodyPr>
            <a:noAutofit/>
          </a:bodyPr>
          <a:lstStyle>
            <a:lvl1pPr>
              <a:defRPr sz="2000"/>
            </a:lvl1pPr>
            <a:lvl2pPr>
              <a:spcBef>
                <a:spcPts val="800"/>
              </a:spcBef>
              <a:spcAft>
                <a:spcPts val="200"/>
              </a:spcAft>
              <a:defRPr lang="en-US" sz="2000" kern="1200" dirty="0" smtClean="0">
                <a:solidFill>
                  <a:schemeClr val="tx2"/>
                </a:solidFill>
                <a:latin typeface="+mn-lt"/>
                <a:ea typeface="+mn-ea"/>
                <a:cs typeface="+mn-cs"/>
              </a:defRPr>
            </a:lvl2pPr>
            <a:lvl3pPr>
              <a:spcBef>
                <a:spcPts val="500"/>
              </a:spcBef>
              <a:spcAft>
                <a:spcPts val="200"/>
              </a:spcAft>
              <a:defRPr lang="en-US" sz="1600" kern="1200" dirty="0" smtClean="0">
                <a:solidFill>
                  <a:schemeClr val="bg2"/>
                </a:solidFill>
                <a:latin typeface="+mn-lt"/>
                <a:ea typeface="+mn-ea"/>
                <a:cs typeface="+mn-cs"/>
              </a:defRPr>
            </a:lvl3pPr>
            <a:lvl4pPr>
              <a:spcBef>
                <a:spcPts val="500"/>
              </a:spcBef>
              <a:spcAft>
                <a:spcPts val="200"/>
              </a:spcAft>
              <a:defRPr sz="1400"/>
            </a:lvl4pPr>
            <a:lvl5pPr>
              <a:spcBef>
                <a:spcPts val="500"/>
              </a:spcBef>
              <a:spcAft>
                <a:spcPts val="2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3"/>
          </p:nvPr>
        </p:nvSpPr>
        <p:spPr>
          <a:xfrm>
            <a:off x="2403475" y="6494463"/>
            <a:ext cx="3406775" cy="233362"/>
          </a:xfrm>
          <a:prstGeom prst="rect">
            <a:avLst/>
          </a:prstGeom>
        </p:spPr>
        <p:txBody>
          <a:bodyPr/>
          <a:lstStyle>
            <a:lvl1pPr>
              <a:defRPr dirty="0">
                <a:solidFill>
                  <a:prstClr val="black"/>
                </a:solidFill>
                <a:latin typeface="Arial" charset="0"/>
                <a:cs typeface="+mn-cs"/>
              </a:defRPr>
            </a:lvl1pPr>
          </a:lstStyle>
          <a:p>
            <a:pPr>
              <a:defRPr/>
            </a:pPr>
            <a:r>
              <a:rPr lang="en-US"/>
              <a:t>[Enter Presentation Name in Header and Footer]</a:t>
            </a:r>
            <a:endParaRPr lang="en-US">
              <a:solidFill>
                <a:srgbClr val="00ADEE"/>
              </a:solidFill>
            </a:endParaRPr>
          </a:p>
        </p:txBody>
      </p:sp>
    </p:spTree>
    <p:extLst>
      <p:ext uri="{BB962C8B-B14F-4D97-AF65-F5344CB8AC3E}">
        <p14:creationId xmlns:p14="http://schemas.microsoft.com/office/powerpoint/2010/main" val="10056544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19456"/>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5" name="Content Placeholder 7"/>
          <p:cNvSpPr>
            <a:spLocks noGrp="1"/>
          </p:cNvSpPr>
          <p:nvPr>
            <p:ph sz="quarter" idx="11"/>
          </p:nvPr>
        </p:nvSpPr>
        <p:spPr>
          <a:xfrm>
            <a:off x="233366" y="847726"/>
            <a:ext cx="8110537" cy="436562"/>
          </a:xfrm>
        </p:spPr>
        <p:txBody>
          <a:bodyPr tIns="0" bIns="0"/>
          <a:lstStyle>
            <a:lvl1pPr marL="0" indent="0">
              <a:buFontTx/>
              <a:buNone/>
              <a:defRPr sz="2400" b="1">
                <a:solidFill>
                  <a:schemeClr val="bg2"/>
                </a:solidFill>
              </a:defRPr>
            </a:lvl1pPr>
          </a:lstStyle>
          <a:p>
            <a:pPr lvl="0"/>
            <a:r>
              <a:rPr lang="en-US" smtClean="0"/>
              <a:t>Click to edit Master text styles</a:t>
            </a:r>
          </a:p>
        </p:txBody>
      </p:sp>
      <p:sp>
        <p:nvSpPr>
          <p:cNvPr id="9" name="Text Placeholder 8"/>
          <p:cNvSpPr>
            <a:spLocks noGrp="1"/>
          </p:cNvSpPr>
          <p:nvPr>
            <p:ph type="body" sz="quarter" idx="12"/>
          </p:nvPr>
        </p:nvSpPr>
        <p:spPr>
          <a:xfrm>
            <a:off x="866776" y="1597027"/>
            <a:ext cx="6923089" cy="4041773"/>
          </a:xfrm>
        </p:spPr>
        <p:txBody>
          <a:bodyPr/>
          <a:lstStyle>
            <a:lvl1pPr marL="0" indent="0">
              <a:spcBef>
                <a:spcPts val="800"/>
              </a:spcBef>
              <a:spcAft>
                <a:spcPts val="200"/>
              </a:spcAft>
              <a:buNone/>
              <a:defRPr sz="2400">
                <a:solidFill>
                  <a:schemeClr val="accent1"/>
                </a:solidFill>
              </a:defRPr>
            </a:lvl1pPr>
            <a:lvl2pPr marL="0" indent="0">
              <a:spcBef>
                <a:spcPts val="1500"/>
              </a:spcBef>
              <a:spcAft>
                <a:spcPts val="200"/>
              </a:spcAft>
              <a:buNone/>
              <a:defRPr sz="1800">
                <a:solidFill>
                  <a:schemeClr val="bg2"/>
                </a:solidFill>
              </a:defRPr>
            </a:lvl2pPr>
            <a:lvl3pPr marL="0" indent="0">
              <a:spcBef>
                <a:spcPts val="1500"/>
              </a:spcBef>
              <a:spcAft>
                <a:spcPts val="200"/>
              </a:spcAft>
              <a:buNone/>
              <a:defRPr sz="1400"/>
            </a:lvl3pPr>
            <a:lvl4pPr>
              <a:spcBef>
                <a:spcPts val="1500"/>
              </a:spcBef>
              <a:spcAft>
                <a:spcPts val="200"/>
              </a:spcAft>
              <a:buNone/>
              <a:defRPr sz="1200"/>
            </a:lvl4pPr>
            <a:lvl5pPr>
              <a:spcBef>
                <a:spcPts val="1500"/>
              </a:spcBef>
              <a:spcAft>
                <a:spcPts val="200"/>
              </a:spcAft>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3"/>
          </p:nvPr>
        </p:nvSpPr>
        <p:spPr>
          <a:xfrm>
            <a:off x="2403475" y="6494463"/>
            <a:ext cx="3406775" cy="233362"/>
          </a:xfrm>
          <a:prstGeom prst="rect">
            <a:avLst/>
          </a:prstGeom>
        </p:spPr>
        <p:txBody>
          <a:bodyPr/>
          <a:lstStyle>
            <a:lvl1pPr>
              <a:defRPr dirty="0">
                <a:solidFill>
                  <a:prstClr val="black"/>
                </a:solidFill>
                <a:latin typeface="Arial" charset="0"/>
                <a:cs typeface="+mn-cs"/>
              </a:defRPr>
            </a:lvl1pPr>
          </a:lstStyle>
          <a:p>
            <a:pPr>
              <a:defRPr/>
            </a:pPr>
            <a:r>
              <a:rPr lang="en-US"/>
              <a:t>[Enter Presentation Name in Header and Footer]</a:t>
            </a:r>
            <a:endParaRPr lang="en-US">
              <a:solidFill>
                <a:srgbClr val="00ADEE"/>
              </a:solidFill>
            </a:endParaRPr>
          </a:p>
        </p:txBody>
      </p:sp>
    </p:spTree>
    <p:extLst>
      <p:ext uri="{BB962C8B-B14F-4D97-AF65-F5344CB8AC3E}">
        <p14:creationId xmlns:p14="http://schemas.microsoft.com/office/powerpoint/2010/main" val="303192696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17488"/>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338138" y="1587501"/>
            <a:ext cx="4184650" cy="4611688"/>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1"/>
          </p:nvPr>
        </p:nvSpPr>
        <p:spPr>
          <a:xfrm>
            <a:off x="4752975" y="1587501"/>
            <a:ext cx="4184650" cy="4611688"/>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2"/>
          </p:nvPr>
        </p:nvSpPr>
        <p:spPr>
          <a:xfrm>
            <a:off x="2403475" y="6494463"/>
            <a:ext cx="3406775" cy="233362"/>
          </a:xfrm>
          <a:prstGeom prst="rect">
            <a:avLst/>
          </a:prstGeom>
        </p:spPr>
        <p:txBody>
          <a:bodyPr/>
          <a:lstStyle>
            <a:lvl1pPr algn="r">
              <a:defRPr sz="1000">
                <a:solidFill>
                  <a:srgbClr val="7E8B7A"/>
                </a:solidFill>
                <a:latin typeface="Arial" charset="0"/>
                <a:cs typeface="+mn-cs"/>
              </a:defRPr>
            </a:lvl1pPr>
          </a:lstStyle>
          <a:p>
            <a:pPr>
              <a:defRPr/>
            </a:pPr>
            <a:r>
              <a:rPr lang="en-US"/>
              <a:t>[Enter Presentation Name in Header and Footer]</a:t>
            </a:r>
            <a:endParaRPr lang="en-US">
              <a:solidFill>
                <a:srgbClr val="00ADEE"/>
              </a:solidFill>
            </a:endParaRPr>
          </a:p>
        </p:txBody>
      </p:sp>
    </p:spTree>
    <p:extLst>
      <p:ext uri="{BB962C8B-B14F-4D97-AF65-F5344CB8AC3E}">
        <p14:creationId xmlns:p14="http://schemas.microsoft.com/office/powerpoint/2010/main" val="218387556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17488"/>
            <a:ext cx="8229600" cy="639763"/>
          </a:xfrm>
          <a:prstGeom prst="rect">
            <a:avLst/>
          </a:prstGeom>
        </p:spPr>
        <p:txBody>
          <a:bodyPr rtlCol="0" anchor="b">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5"/>
            <a:ext cx="4040188" cy="490910"/>
          </a:xfrm>
        </p:spPr>
        <p:txBody>
          <a:bodyPr anchor="b">
            <a:normAutofit/>
          </a:bodyPr>
          <a:lstStyle>
            <a:lvl1pPr marL="0" indent="0">
              <a:buNone/>
              <a:defRPr sz="2400" b="1">
                <a:solidFill>
                  <a:srgbClr val="7E8B7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8" y="1535115"/>
            <a:ext cx="4041775" cy="490910"/>
          </a:xfrm>
        </p:spPr>
        <p:txBody>
          <a:bodyPr anchor="b">
            <a:normAutofit/>
          </a:bodyPr>
          <a:lstStyle>
            <a:lvl1pPr marL="0" indent="0">
              <a:buNone/>
              <a:defRPr sz="2400" b="1">
                <a:solidFill>
                  <a:srgbClr val="7E8B7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8"/>
          <p:cNvSpPr>
            <a:spLocks noGrp="1"/>
          </p:cNvSpPr>
          <p:nvPr>
            <p:ph type="body" sz="quarter" idx="12"/>
          </p:nvPr>
        </p:nvSpPr>
        <p:spPr>
          <a:xfrm>
            <a:off x="338138" y="2102489"/>
            <a:ext cx="4184650" cy="4096699"/>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8"/>
          <p:cNvSpPr>
            <a:spLocks noGrp="1"/>
          </p:cNvSpPr>
          <p:nvPr>
            <p:ph type="body" sz="quarter" idx="13"/>
          </p:nvPr>
        </p:nvSpPr>
        <p:spPr>
          <a:xfrm>
            <a:off x="4752975" y="2102489"/>
            <a:ext cx="4184650" cy="4096699"/>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4"/>
          </p:nvPr>
        </p:nvSpPr>
        <p:spPr>
          <a:xfrm>
            <a:off x="2403475" y="6494463"/>
            <a:ext cx="3406775" cy="233362"/>
          </a:xfrm>
          <a:prstGeom prst="rect">
            <a:avLst/>
          </a:prstGeom>
        </p:spPr>
        <p:txBody>
          <a:bodyPr/>
          <a:lstStyle>
            <a:lvl1pPr algn="r">
              <a:defRPr sz="1000">
                <a:solidFill>
                  <a:srgbClr val="7E8B7A"/>
                </a:solidFill>
                <a:latin typeface="+mn-lt"/>
                <a:cs typeface="+mn-cs"/>
              </a:defRPr>
            </a:lvl1pPr>
          </a:lstStyle>
          <a:p>
            <a:pPr>
              <a:defRPr/>
            </a:pPr>
            <a:r>
              <a:rPr lang="en-US"/>
              <a:t>[Enter Presentation Name in Header and Footer]</a:t>
            </a:r>
            <a:endParaRPr lang="en-US">
              <a:solidFill>
                <a:srgbClr val="00ADEE"/>
              </a:solidFill>
            </a:endParaRPr>
          </a:p>
        </p:txBody>
      </p:sp>
    </p:spTree>
    <p:extLst>
      <p:ext uri="{BB962C8B-B14F-4D97-AF65-F5344CB8AC3E}">
        <p14:creationId xmlns:p14="http://schemas.microsoft.com/office/powerpoint/2010/main" val="252523560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19456"/>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5" name="Content Placeholder 7"/>
          <p:cNvSpPr>
            <a:spLocks noGrp="1"/>
          </p:cNvSpPr>
          <p:nvPr>
            <p:ph sz="quarter" idx="11"/>
          </p:nvPr>
        </p:nvSpPr>
        <p:spPr>
          <a:xfrm>
            <a:off x="233366" y="847726"/>
            <a:ext cx="8110537" cy="436562"/>
          </a:xfrm>
        </p:spPr>
        <p:txBody>
          <a:bodyPr tIns="0" bIns="0"/>
          <a:lstStyle>
            <a:lvl1pPr marL="0" indent="0">
              <a:buFontTx/>
              <a:buNone/>
              <a:defRPr sz="2400" b="1">
                <a:solidFill>
                  <a:schemeClr val="bg2"/>
                </a:solidFill>
              </a:defRPr>
            </a:lvl1pPr>
          </a:lstStyle>
          <a:p>
            <a:pPr lvl="0"/>
            <a:r>
              <a:rPr lang="en-US" smtClean="0"/>
              <a:t>Click to edit Master text styles</a:t>
            </a:r>
          </a:p>
        </p:txBody>
      </p:sp>
      <p:sp>
        <p:nvSpPr>
          <p:cNvPr id="4" name="Footer Placeholder 4"/>
          <p:cNvSpPr>
            <a:spLocks noGrp="1"/>
          </p:cNvSpPr>
          <p:nvPr>
            <p:ph type="ftr" sz="quarter" idx="12"/>
          </p:nvPr>
        </p:nvSpPr>
        <p:spPr>
          <a:xfrm>
            <a:off x="2403475" y="6494463"/>
            <a:ext cx="3406775" cy="233362"/>
          </a:xfrm>
          <a:prstGeom prst="rect">
            <a:avLst/>
          </a:prstGeom>
        </p:spPr>
        <p:txBody>
          <a:bodyPr/>
          <a:lstStyle>
            <a:lvl1pPr>
              <a:defRPr dirty="0">
                <a:solidFill>
                  <a:prstClr val="black"/>
                </a:solidFill>
                <a:latin typeface="Arial" charset="0"/>
                <a:cs typeface="+mn-cs"/>
              </a:defRPr>
            </a:lvl1pPr>
          </a:lstStyle>
          <a:p>
            <a:pPr>
              <a:defRPr/>
            </a:pPr>
            <a:r>
              <a:rPr lang="en-US"/>
              <a:t>[Enter Presentation Name in Header and Footer]</a:t>
            </a:r>
            <a:endParaRPr lang="en-US">
              <a:solidFill>
                <a:srgbClr val="00ADEE"/>
              </a:solidFill>
            </a:endParaRPr>
          </a:p>
        </p:txBody>
      </p:sp>
    </p:spTree>
    <p:extLst>
      <p:ext uri="{BB962C8B-B14F-4D97-AF65-F5344CB8AC3E}">
        <p14:creationId xmlns:p14="http://schemas.microsoft.com/office/powerpoint/2010/main" val="414047029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2403475" y="6494463"/>
            <a:ext cx="3406775" cy="233362"/>
          </a:xfrm>
          <a:prstGeom prst="rect">
            <a:avLst/>
          </a:prstGeom>
        </p:spPr>
        <p:txBody>
          <a:bodyPr/>
          <a:lstStyle>
            <a:lvl1pPr>
              <a:defRPr dirty="0">
                <a:solidFill>
                  <a:prstClr val="black"/>
                </a:solidFill>
                <a:latin typeface="Arial" charset="0"/>
                <a:cs typeface="+mn-cs"/>
              </a:defRPr>
            </a:lvl1pPr>
          </a:lstStyle>
          <a:p>
            <a:pPr>
              <a:defRPr/>
            </a:pPr>
            <a:r>
              <a:rPr lang="en-US"/>
              <a:t>[Enter Presentation Name in Header and Footer]</a:t>
            </a:r>
            <a:endParaRPr lang="en-US">
              <a:solidFill>
                <a:srgbClr val="00ADEE"/>
              </a:solidFill>
            </a:endParaRPr>
          </a:p>
        </p:txBody>
      </p:sp>
    </p:spTree>
    <p:extLst>
      <p:ext uri="{BB962C8B-B14F-4D97-AF65-F5344CB8AC3E}">
        <p14:creationId xmlns:p14="http://schemas.microsoft.com/office/powerpoint/2010/main" val="36454081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Alternate">
    <p:spTree>
      <p:nvGrpSpPr>
        <p:cNvPr id="1" name=""/>
        <p:cNvGrpSpPr/>
        <p:nvPr/>
      </p:nvGrpSpPr>
      <p:grpSpPr>
        <a:xfrm>
          <a:off x="0" y="0"/>
          <a:ext cx="0" cy="0"/>
          <a:chOff x="0" y="0"/>
          <a:chExt cx="0" cy="0"/>
        </a:xfrm>
      </p:grpSpPr>
      <p:sp>
        <p:nvSpPr>
          <p:cNvPr id="2" name="Title 1"/>
          <p:cNvSpPr>
            <a:spLocks noGrp="1"/>
          </p:cNvSpPr>
          <p:nvPr>
            <p:ph type="title"/>
          </p:nvPr>
        </p:nvSpPr>
        <p:spPr>
          <a:xfrm>
            <a:off x="228600" y="218207"/>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457200" y="1444334"/>
            <a:ext cx="8229600" cy="4745328"/>
          </a:xfrm>
        </p:spPr>
        <p:txBody>
          <a:bodyPr/>
          <a:lstStyle>
            <a:lvl1pPr>
              <a:defRPr b="1"/>
            </a:lvl1pPr>
            <a:lvl2pPr marL="640080" indent="-228600">
              <a:spcBef>
                <a:spcPts val="800"/>
              </a:spcBef>
              <a:spcAft>
                <a:spcPts val="200"/>
              </a:spcAft>
              <a:defRPr/>
            </a:lvl2pPr>
            <a:lvl3pPr marL="868680" indent="-228600">
              <a:spcBef>
                <a:spcPts val="500"/>
              </a:spcBef>
              <a:spcAft>
                <a:spcPts val="200"/>
              </a:spcAft>
              <a:defRPr sz="2000"/>
            </a:lvl3pPr>
            <a:lvl4pPr marL="1024128">
              <a:spcBef>
                <a:spcPts val="300"/>
              </a:spcBef>
              <a:spcAft>
                <a:spcPts val="200"/>
              </a:spcAft>
              <a:defRPr sz="1800"/>
            </a:lvl4pPr>
            <a:lvl5pPr marL="1257300" indent="-228600">
              <a:spcBef>
                <a:spcPts val="300"/>
              </a:spcBef>
              <a:spcAft>
                <a:spcPts val="2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233366" y="847726"/>
            <a:ext cx="8110537" cy="436562"/>
          </a:xfrm>
        </p:spPr>
        <p:txBody>
          <a:bodyPr tIns="0" bIns="0"/>
          <a:lstStyle>
            <a:lvl1pPr marL="0" indent="0">
              <a:buFontTx/>
              <a:buNone/>
              <a:defRPr sz="2400" b="1">
                <a:solidFill>
                  <a:schemeClr val="bg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33376"/>
            <a:ext cx="7924800" cy="639763"/>
          </a:xfrm>
          <a:prstGeom prst="rect">
            <a:avLst/>
          </a:prstGeom>
        </p:spPr>
        <p:txBody>
          <a:bodyPr/>
          <a:lstStyle>
            <a:lvl1pPr>
              <a:defRPr>
                <a:solidFill>
                  <a:srgbClr val="00529B"/>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3443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TitleOnly.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userDrawn="1"/>
        </p:nvSpPr>
        <p:spPr bwMode="gray">
          <a:xfrm>
            <a:off x="319088" y="6245225"/>
            <a:ext cx="1127125" cy="520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sz="1400" b="1" smtClean="0">
              <a:solidFill>
                <a:srgbClr val="FFFFFF"/>
              </a:solidFill>
              <a:latin typeface="Arial" pitchFamily="34" charset="0"/>
              <a:cs typeface="Arial" pitchFamily="34" charset="0"/>
            </a:endParaRPr>
          </a:p>
        </p:txBody>
      </p:sp>
      <p:sp>
        <p:nvSpPr>
          <p:cNvPr id="3" name="Title 2"/>
          <p:cNvSpPr>
            <a:spLocks noGrp="1"/>
          </p:cNvSpPr>
          <p:nvPr>
            <p:ph type="title"/>
          </p:nvPr>
        </p:nvSpPr>
        <p:spPr>
          <a:xfrm>
            <a:off x="1363132" y="1354667"/>
            <a:ext cx="6451601" cy="1883304"/>
          </a:xfrm>
          <a:prstGeom prst="rect">
            <a:avLst/>
          </a:prstGeom>
        </p:spPr>
        <p:txBody>
          <a:bodyPr vert="horz" anchor="ctr" anchorCtr="0"/>
          <a:lstStyle>
            <a:lvl1pPr algn="ctr">
              <a:defRPr sz="3000" b="0" i="0">
                <a:solidFill>
                  <a:schemeClr val="bg1"/>
                </a:solidFill>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320791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Standar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1390876"/>
            <a:ext cx="8229600" cy="4798787"/>
          </a:xfrm>
          <a:prstGeom prst="rect">
            <a:avLst/>
          </a:prstGeom>
        </p:spPr>
        <p:txBody>
          <a:bodyPr/>
          <a:lstStyle>
            <a:lvl1pPr>
              <a:buClr>
                <a:srgbClr val="F88205"/>
              </a:buClr>
              <a:defRPr>
                <a:solidFill>
                  <a:srgbClr val="00539A"/>
                </a:solidFill>
              </a:defRPr>
            </a:lvl1pPr>
            <a:lvl2pPr marL="574675" indent="-398463">
              <a:buClr>
                <a:srgbClr val="F88205"/>
              </a:buClr>
              <a:buSzPct val="100000"/>
              <a:buFont typeface="Lucida Grande"/>
              <a:buChar char="-"/>
              <a:defRPr/>
            </a:lvl2pPr>
            <a:lvl3pPr marL="741363" indent="-336550">
              <a:buClr>
                <a:srgbClr val="F88205"/>
              </a:buClr>
              <a:buFont typeface="Symbol" charset="2"/>
              <a:buChar char="-"/>
              <a:defRPr/>
            </a:lvl3pPr>
            <a:lvl4pPr marL="914400" indent="-280988">
              <a:buClr>
                <a:srgbClr val="F88205"/>
              </a:buClr>
              <a:buFont typeface="Lucida Grande"/>
              <a:buChar char="-"/>
              <a:defRPr/>
            </a:lvl4pPr>
            <a:lvl5pPr>
              <a:buClr>
                <a:srgbClr val="F8820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chemeClr val="bg1">
                    <a:lumMod val="50000"/>
                  </a:schemeClr>
                </a:solidFill>
                <a:latin typeface="Serifa Std 45 Light" pitchFamily="18" charset="0"/>
                <a:ea typeface="+mj-ea"/>
                <a:cs typeface="Serifa Std 45 Light"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7096070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Text Standard">
    <p:spTree>
      <p:nvGrpSpPr>
        <p:cNvPr id="1" name=""/>
        <p:cNvGrpSpPr/>
        <p:nvPr/>
      </p:nvGrpSpPr>
      <p:grpSpPr>
        <a:xfrm>
          <a:off x="0" y="0"/>
          <a:ext cx="0" cy="0"/>
          <a:chOff x="0" y="0"/>
          <a:chExt cx="0" cy="0"/>
        </a:xfrm>
      </p:grpSpPr>
      <p:sp>
        <p:nvSpPr>
          <p:cNvPr id="12"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chemeClr val="bg1">
                    <a:lumMod val="50000"/>
                  </a:schemeClr>
                </a:solidFill>
                <a:latin typeface="Serifa Std 45 Light" pitchFamily="18" charset="0"/>
                <a:ea typeface="+mj-ea"/>
                <a:cs typeface="Serifa Std 45 Light" pitchFamily="18" charset="0"/>
              </a:defRPr>
            </a:lvl1pPr>
          </a:lstStyle>
          <a:p>
            <a:r>
              <a:rPr lang="en-US" dirty="0" smtClean="0"/>
              <a:t>Click to edit Master title style</a:t>
            </a:r>
            <a:endParaRPr lang="en-US" dirty="0"/>
          </a:p>
        </p:txBody>
      </p:sp>
      <p:sp>
        <p:nvSpPr>
          <p:cNvPr id="4" name="Text Placeholder 9"/>
          <p:cNvSpPr>
            <a:spLocks noGrp="1"/>
          </p:cNvSpPr>
          <p:nvPr>
            <p:ph type="body" sz="quarter" idx="10"/>
          </p:nvPr>
        </p:nvSpPr>
        <p:spPr>
          <a:xfrm>
            <a:off x="457200" y="1390876"/>
            <a:ext cx="8229600" cy="4798787"/>
          </a:xfrm>
          <a:prstGeom prst="rect">
            <a:avLst/>
          </a:prstGeom>
        </p:spPr>
        <p:txBody>
          <a:bodyPr/>
          <a:lstStyle>
            <a:lvl1pPr>
              <a:buClr>
                <a:srgbClr val="F88205"/>
              </a:buClr>
              <a:defRPr>
                <a:solidFill>
                  <a:srgbClr val="626262"/>
                </a:solidFill>
              </a:defRPr>
            </a:lvl1pPr>
            <a:lvl2pPr marL="574675" indent="-398463">
              <a:buClr>
                <a:srgbClr val="F88205"/>
              </a:buClr>
              <a:buSzPct val="100000"/>
              <a:buFont typeface="Lucida Grande"/>
              <a:buChar char="-"/>
              <a:defRPr>
                <a:solidFill>
                  <a:srgbClr val="626262"/>
                </a:solidFill>
              </a:defRPr>
            </a:lvl2pPr>
            <a:lvl3pPr marL="741363" indent="-336550">
              <a:buClr>
                <a:srgbClr val="F88205"/>
              </a:buClr>
              <a:buFont typeface="Symbol" charset="2"/>
              <a:buChar char="-"/>
              <a:defRPr>
                <a:solidFill>
                  <a:srgbClr val="626262"/>
                </a:solidFill>
              </a:defRPr>
            </a:lvl3pPr>
            <a:lvl4pPr marL="914400" indent="-280988">
              <a:buClr>
                <a:srgbClr val="F88205"/>
              </a:buClr>
              <a:buFont typeface="Lucida Grande"/>
              <a:buChar char="-"/>
              <a:defRPr>
                <a:solidFill>
                  <a:srgbClr val="626262"/>
                </a:solidFill>
              </a:defRPr>
            </a:lvl4pPr>
            <a:lvl5pPr>
              <a:buClr>
                <a:srgbClr val="F88205"/>
              </a:buClr>
              <a:defRPr>
                <a:solidFill>
                  <a:srgbClr val="62626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236520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Alternate">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457200" y="1390876"/>
            <a:ext cx="3965030" cy="4798787"/>
          </a:xfrm>
          <a:prstGeom prst="rect">
            <a:avLst/>
          </a:prstGeom>
        </p:spPr>
        <p:txBody>
          <a:bodyPr/>
          <a:lstStyle>
            <a:lvl1pPr>
              <a:buClr>
                <a:srgbClr val="F88205"/>
              </a:buClr>
              <a:defRPr sz="2400"/>
            </a:lvl1pPr>
            <a:lvl2pPr>
              <a:buClr>
                <a:srgbClr val="F88205"/>
              </a:buClr>
              <a:defRPr sz="2200"/>
            </a:lvl2pPr>
            <a:lvl3pPr>
              <a:buClr>
                <a:srgbClr val="F88205"/>
              </a:buClr>
              <a:defRPr/>
            </a:lvl3pPr>
            <a:lvl4pPr>
              <a:buClr>
                <a:srgbClr val="F88205"/>
              </a:buClr>
              <a:defRPr/>
            </a:lvl4pPr>
            <a:lvl5pPr>
              <a:buClr>
                <a:srgbClr val="F8820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1"/>
          </p:nvPr>
        </p:nvSpPr>
        <p:spPr>
          <a:xfrm>
            <a:off x="4641452" y="1390876"/>
            <a:ext cx="3915752" cy="4798787"/>
          </a:xfrm>
          <a:prstGeom prst="rect">
            <a:avLst/>
          </a:prstGeom>
        </p:spPr>
        <p:txBody>
          <a:bodyPr/>
          <a:lstStyle>
            <a:lvl1pPr>
              <a:buClr>
                <a:srgbClr val="F88205"/>
              </a:buClr>
              <a:defRPr sz="2400"/>
            </a:lvl1pPr>
            <a:lvl2pPr>
              <a:buClr>
                <a:srgbClr val="F88205"/>
              </a:buClr>
              <a:defRPr sz="2200"/>
            </a:lvl2pPr>
            <a:lvl3pPr>
              <a:buClr>
                <a:srgbClr val="F88205"/>
              </a:buClr>
              <a:defRPr/>
            </a:lvl3pPr>
            <a:lvl4pPr>
              <a:buClr>
                <a:srgbClr val="F88205"/>
              </a:buClr>
              <a:defRPr/>
            </a:lvl4pPr>
            <a:lvl5pPr>
              <a:buClr>
                <a:srgbClr val="F8820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chemeClr val="bg1">
                    <a:lumMod val="50000"/>
                  </a:schemeClr>
                </a:solidFill>
                <a:latin typeface="Serifa Std 45 Light" pitchFamily="18" charset="0"/>
                <a:ea typeface="+mj-ea"/>
                <a:cs typeface="Serifa Std 45 Light"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036559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Text Alternate">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457200" y="1390876"/>
            <a:ext cx="3965030" cy="4798787"/>
          </a:xfrm>
          <a:prstGeom prst="rect">
            <a:avLst/>
          </a:prstGeom>
        </p:spPr>
        <p:txBody>
          <a:bodyPr/>
          <a:lstStyle>
            <a:lvl1pPr>
              <a:buClr>
                <a:srgbClr val="F88205"/>
              </a:buClr>
              <a:defRPr sz="2400">
                <a:solidFill>
                  <a:srgbClr val="626262"/>
                </a:solidFill>
              </a:defRPr>
            </a:lvl1pPr>
            <a:lvl2pPr>
              <a:buClr>
                <a:srgbClr val="F88205"/>
              </a:buClr>
              <a:defRPr sz="2200">
                <a:solidFill>
                  <a:srgbClr val="626262"/>
                </a:solidFill>
              </a:defRPr>
            </a:lvl2pPr>
            <a:lvl3pPr>
              <a:buClr>
                <a:srgbClr val="F88205"/>
              </a:buClr>
              <a:defRPr>
                <a:solidFill>
                  <a:srgbClr val="626262"/>
                </a:solidFill>
              </a:defRPr>
            </a:lvl3pPr>
            <a:lvl4pPr>
              <a:buClr>
                <a:srgbClr val="F88205"/>
              </a:buClr>
              <a:defRPr>
                <a:solidFill>
                  <a:srgbClr val="626262"/>
                </a:solidFill>
              </a:defRPr>
            </a:lvl4pPr>
            <a:lvl5pPr>
              <a:buClr>
                <a:srgbClr val="F88205"/>
              </a:buClr>
              <a:defRPr>
                <a:solidFill>
                  <a:srgbClr val="62626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1"/>
          </p:nvPr>
        </p:nvSpPr>
        <p:spPr>
          <a:xfrm>
            <a:off x="4641452" y="1390876"/>
            <a:ext cx="3915752" cy="4798787"/>
          </a:xfrm>
          <a:prstGeom prst="rect">
            <a:avLst/>
          </a:prstGeom>
        </p:spPr>
        <p:txBody>
          <a:bodyPr/>
          <a:lstStyle>
            <a:lvl1pPr>
              <a:buClr>
                <a:srgbClr val="F88205"/>
              </a:buClr>
              <a:defRPr sz="2400">
                <a:solidFill>
                  <a:srgbClr val="626262"/>
                </a:solidFill>
              </a:defRPr>
            </a:lvl1pPr>
            <a:lvl2pPr>
              <a:buClr>
                <a:srgbClr val="F88205"/>
              </a:buClr>
              <a:defRPr sz="2200">
                <a:solidFill>
                  <a:srgbClr val="626262"/>
                </a:solidFill>
              </a:defRPr>
            </a:lvl2pPr>
            <a:lvl3pPr>
              <a:buClr>
                <a:srgbClr val="F88205"/>
              </a:buClr>
              <a:defRPr>
                <a:solidFill>
                  <a:srgbClr val="626262"/>
                </a:solidFill>
              </a:defRPr>
            </a:lvl3pPr>
            <a:lvl4pPr>
              <a:buClr>
                <a:srgbClr val="F88205"/>
              </a:buClr>
              <a:defRPr>
                <a:solidFill>
                  <a:srgbClr val="626262"/>
                </a:solidFill>
              </a:defRPr>
            </a:lvl4pPr>
            <a:lvl5pPr>
              <a:buClr>
                <a:srgbClr val="F88205"/>
              </a:buClr>
              <a:defRPr>
                <a:solidFill>
                  <a:srgbClr val="62626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chemeClr val="bg1">
                    <a:lumMod val="50000"/>
                  </a:schemeClr>
                </a:solidFill>
                <a:latin typeface="Serifa Std 45 Light" pitchFamily="18" charset="0"/>
                <a:ea typeface="+mj-ea"/>
                <a:cs typeface="Serifa Std 45 Light"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2283996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Intro">
    <p:spTree>
      <p:nvGrpSpPr>
        <p:cNvPr id="1" name=""/>
        <p:cNvGrpSpPr/>
        <p:nvPr/>
      </p:nvGrpSpPr>
      <p:grpSpPr>
        <a:xfrm>
          <a:off x="0" y="0"/>
          <a:ext cx="0" cy="0"/>
          <a:chOff x="0" y="0"/>
          <a:chExt cx="0" cy="0"/>
        </a:xfrm>
      </p:grpSpPr>
      <p:sp>
        <p:nvSpPr>
          <p:cNvPr id="9" name="Text Placeholder 9"/>
          <p:cNvSpPr>
            <a:spLocks noGrp="1"/>
          </p:cNvSpPr>
          <p:nvPr>
            <p:ph type="body" sz="quarter" idx="10"/>
          </p:nvPr>
        </p:nvSpPr>
        <p:spPr>
          <a:xfrm>
            <a:off x="457200" y="1390876"/>
            <a:ext cx="8229600" cy="4798787"/>
          </a:xfrm>
          <a:prstGeom prst="rect">
            <a:avLst/>
          </a:prstGeom>
        </p:spPr>
        <p:txBody>
          <a:bodyPr/>
          <a:lstStyle>
            <a:lvl1pPr>
              <a:buClr>
                <a:srgbClr val="F88205"/>
              </a:buClr>
              <a:defRPr/>
            </a:lvl1pPr>
            <a:lvl2pPr>
              <a:buClr>
                <a:srgbClr val="F88205"/>
              </a:buClr>
              <a:defRPr/>
            </a:lvl2pPr>
            <a:lvl3pPr>
              <a:buClr>
                <a:srgbClr val="F88205"/>
              </a:buClr>
              <a:defRPr/>
            </a:lvl3pPr>
            <a:lvl4pPr>
              <a:buClr>
                <a:srgbClr val="F88205"/>
              </a:buClr>
              <a:defRPr/>
            </a:lvl4pPr>
            <a:lvl5pPr>
              <a:buClr>
                <a:srgbClr val="F8820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chemeClr val="bg1">
                    <a:lumMod val="50000"/>
                  </a:schemeClr>
                </a:solidFill>
                <a:latin typeface="Serifa Std 45 Light" pitchFamily="18" charset="0"/>
                <a:ea typeface="+mj-ea"/>
                <a:cs typeface="Serifa Std 45 Light"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968483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ext Placeholder 8"/>
          <p:cNvSpPr>
            <a:spLocks noGrp="1"/>
          </p:cNvSpPr>
          <p:nvPr>
            <p:ph type="body" sz="quarter" idx="10"/>
          </p:nvPr>
        </p:nvSpPr>
        <p:spPr>
          <a:xfrm>
            <a:off x="338138" y="1451349"/>
            <a:ext cx="4184650" cy="4747839"/>
          </a:xfrm>
          <a:prstGeom prst="rect">
            <a:avLst/>
          </a:prstGeom>
        </p:spPr>
        <p:txBody>
          <a:bodyPr/>
          <a:lstStyle>
            <a:lvl1pPr marL="339725" indent="-339725">
              <a:defRPr sz="2100"/>
            </a:lvl1pPr>
            <a:lvl2pPr marL="514350" indent="-338138">
              <a:defRPr sz="1900"/>
            </a:lvl2pPr>
            <a:lvl3pPr marL="627063" indent="-276225">
              <a:tabLst/>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8"/>
          <p:cNvSpPr>
            <a:spLocks noGrp="1"/>
          </p:cNvSpPr>
          <p:nvPr>
            <p:ph type="body" sz="quarter" idx="11"/>
          </p:nvPr>
        </p:nvSpPr>
        <p:spPr>
          <a:xfrm>
            <a:off x="4684777" y="1451349"/>
            <a:ext cx="4184650" cy="4747839"/>
          </a:xfrm>
          <a:prstGeom prst="rect">
            <a:avLst/>
          </a:prstGeom>
        </p:spPr>
        <p:txBody>
          <a:bodyPr/>
          <a:lstStyle>
            <a:lvl1pPr marL="339725" indent="-339725">
              <a:defRPr sz="2100"/>
            </a:lvl1pPr>
            <a:lvl2pPr marL="514350" indent="-338138">
              <a:defRPr sz="1900"/>
            </a:lvl2pPr>
            <a:lvl3pPr marL="627063" indent="-276225">
              <a:tabLst/>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chemeClr val="bg1">
                    <a:lumMod val="50000"/>
                  </a:schemeClr>
                </a:solidFill>
                <a:latin typeface="Serifa Std 45 Light" pitchFamily="18" charset="0"/>
                <a:ea typeface="+mj-ea"/>
                <a:cs typeface="Serifa Std 45 Light"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7352147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0172" y="1337962"/>
            <a:ext cx="4157216" cy="612471"/>
          </a:xfrm>
          <a:prstGeom prst="rect">
            <a:avLst/>
          </a:prstGeom>
        </p:spPr>
        <p:txBody>
          <a:bodyPr anchor="b">
            <a:normAutofit/>
          </a:bodyPr>
          <a:lstStyle>
            <a:lvl1pPr marL="0" indent="0">
              <a:buNone/>
              <a:defRPr sz="2000" b="1">
                <a:solidFill>
                  <a:srgbClr val="7E8B7A"/>
                </a:solidFill>
                <a:latin typeface="Arial"/>
                <a:cs typeface="Serif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86809" y="1337962"/>
            <a:ext cx="4263482" cy="612471"/>
          </a:xfrm>
          <a:prstGeom prst="rect">
            <a:avLst/>
          </a:prstGeom>
        </p:spPr>
        <p:txBody>
          <a:bodyPr anchor="b">
            <a:normAutofit/>
          </a:bodyPr>
          <a:lstStyle>
            <a:lvl1pPr marL="0" indent="0">
              <a:buNone/>
              <a:defRPr sz="2000" b="1">
                <a:solidFill>
                  <a:srgbClr val="7E8B7A"/>
                </a:solidFill>
                <a:latin typeface="Arial"/>
                <a:cs typeface="Serif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Text Placeholder 8"/>
          <p:cNvSpPr>
            <a:spLocks noGrp="1"/>
          </p:cNvSpPr>
          <p:nvPr>
            <p:ph type="body" sz="quarter" idx="10"/>
          </p:nvPr>
        </p:nvSpPr>
        <p:spPr>
          <a:xfrm>
            <a:off x="338138" y="2093873"/>
            <a:ext cx="4184650" cy="4105315"/>
          </a:xfrm>
          <a:prstGeom prst="rect">
            <a:avLst/>
          </a:prstGeom>
        </p:spPr>
        <p:txBody>
          <a:bodyPr/>
          <a:lstStyle>
            <a:lvl1pPr marL="339725" indent="-339725">
              <a:defRPr sz="2100"/>
            </a:lvl1pPr>
            <a:lvl2pPr marL="514350" indent="-338138">
              <a:defRPr sz="1900"/>
            </a:lvl2pPr>
            <a:lvl3pPr marL="627063" indent="-276225">
              <a:tabLst/>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8"/>
          <p:cNvSpPr>
            <a:spLocks noGrp="1"/>
          </p:cNvSpPr>
          <p:nvPr>
            <p:ph type="body" sz="quarter" idx="11"/>
          </p:nvPr>
        </p:nvSpPr>
        <p:spPr>
          <a:xfrm>
            <a:off x="4684777" y="2093873"/>
            <a:ext cx="4184650" cy="4105315"/>
          </a:xfrm>
          <a:prstGeom prst="rect">
            <a:avLst/>
          </a:prstGeom>
        </p:spPr>
        <p:txBody>
          <a:bodyPr/>
          <a:lstStyle>
            <a:lvl1pPr marL="339725" indent="-339725">
              <a:defRPr sz="2100"/>
            </a:lvl1pPr>
            <a:lvl2pPr marL="514350" indent="-338138">
              <a:defRPr sz="1900"/>
            </a:lvl2pPr>
            <a:lvl3pPr marL="627063" indent="-276225">
              <a:tabLst/>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chemeClr val="bg1">
                    <a:lumMod val="50000"/>
                  </a:schemeClr>
                </a:solidFill>
                <a:latin typeface="Serifa Std 45 Light" pitchFamily="18" charset="0"/>
                <a:ea typeface="+mj-ea"/>
                <a:cs typeface="Serifa Std 45 Light"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601373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3785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Intro">
    <p:spTree>
      <p:nvGrpSpPr>
        <p:cNvPr id="1" name=""/>
        <p:cNvGrpSpPr/>
        <p:nvPr/>
      </p:nvGrpSpPr>
      <p:grpSpPr>
        <a:xfrm>
          <a:off x="0" y="0"/>
          <a:ext cx="0" cy="0"/>
          <a:chOff x="0" y="0"/>
          <a:chExt cx="0" cy="0"/>
        </a:xfrm>
      </p:grpSpPr>
      <p:sp>
        <p:nvSpPr>
          <p:cNvPr id="2" name="Title 1"/>
          <p:cNvSpPr>
            <a:spLocks noGrp="1"/>
          </p:cNvSpPr>
          <p:nvPr>
            <p:ph type="title"/>
          </p:nvPr>
        </p:nvSpPr>
        <p:spPr>
          <a:xfrm>
            <a:off x="228600" y="218207"/>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8" name="Content Placeholder 7"/>
          <p:cNvSpPr>
            <a:spLocks noGrp="1"/>
          </p:cNvSpPr>
          <p:nvPr>
            <p:ph sz="quarter" idx="11"/>
          </p:nvPr>
        </p:nvSpPr>
        <p:spPr>
          <a:xfrm>
            <a:off x="233366" y="847726"/>
            <a:ext cx="8110537" cy="436562"/>
          </a:xfrm>
        </p:spPr>
        <p:txBody>
          <a:bodyPr tIns="0" bIns="0"/>
          <a:lstStyle>
            <a:lvl1pPr marL="0" indent="0">
              <a:buFontTx/>
              <a:buNone/>
              <a:defRPr sz="2400" b="1">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687388" y="2924176"/>
            <a:ext cx="7092950" cy="2716213"/>
          </a:xfrm>
        </p:spPr>
        <p:txBody>
          <a:bodyPr>
            <a:noAutofit/>
          </a:bodyPr>
          <a:lstStyle>
            <a:lvl1pPr>
              <a:defRPr sz="2000"/>
            </a:lvl1pPr>
            <a:lvl2pPr>
              <a:spcBef>
                <a:spcPts val="800"/>
              </a:spcBef>
              <a:spcAft>
                <a:spcPts val="200"/>
              </a:spcAft>
              <a:defRPr lang="en-US" sz="2000" kern="1200" dirty="0" smtClean="0">
                <a:solidFill>
                  <a:schemeClr val="tx2"/>
                </a:solidFill>
                <a:latin typeface="+mn-lt"/>
                <a:ea typeface="+mn-ea"/>
                <a:cs typeface="+mn-cs"/>
              </a:defRPr>
            </a:lvl2pPr>
            <a:lvl3pPr>
              <a:spcBef>
                <a:spcPts val="500"/>
              </a:spcBef>
              <a:spcAft>
                <a:spcPts val="200"/>
              </a:spcAft>
              <a:defRPr lang="en-US" sz="1600" kern="1200" dirty="0" smtClean="0">
                <a:solidFill>
                  <a:schemeClr val="bg2"/>
                </a:solidFill>
                <a:latin typeface="+mn-lt"/>
                <a:ea typeface="+mn-ea"/>
                <a:cs typeface="+mn-cs"/>
              </a:defRPr>
            </a:lvl3pPr>
            <a:lvl4pPr>
              <a:spcBef>
                <a:spcPts val="500"/>
              </a:spcBef>
              <a:spcAft>
                <a:spcPts val="200"/>
              </a:spcAft>
              <a:defRPr sz="1400"/>
            </a:lvl4pPr>
            <a:lvl5pPr>
              <a:spcBef>
                <a:spcPts val="500"/>
              </a:spcBef>
              <a:spcAft>
                <a:spcPts val="2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3"/>
          </p:nvPr>
        </p:nvSpPr>
        <p:spPr>
          <a:xfrm>
            <a:off x="2403478" y="6494463"/>
            <a:ext cx="3406775" cy="233363"/>
          </a:xfrm>
          <a:prstGeom prst="rect">
            <a:avLst/>
          </a:prstGeom>
        </p:spPr>
        <p:txBody>
          <a:bodyPr/>
          <a:lstStyle>
            <a:lvl1pPr>
              <a:defRPr/>
            </a:lvl1pPr>
          </a:lstStyle>
          <a:p>
            <a:pPr>
              <a:defRPr/>
            </a:pPr>
            <a:r>
              <a:rPr lang="en-US" dirty="0"/>
              <a:t>[Enter Presentation Name in Header and Footer]</a:t>
            </a:r>
            <a:endParaRPr lang="en-US" dirty="0">
              <a:solidFill>
                <a:schemeClr val="accent1"/>
              </a:solidFill>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Alternate">
    <p:spTree>
      <p:nvGrpSpPr>
        <p:cNvPr id="1" name=""/>
        <p:cNvGrpSpPr/>
        <p:nvPr/>
      </p:nvGrpSpPr>
      <p:grpSpPr>
        <a:xfrm>
          <a:off x="0" y="0"/>
          <a:ext cx="0" cy="0"/>
          <a:chOff x="0" y="0"/>
          <a:chExt cx="0" cy="0"/>
        </a:xfrm>
      </p:grpSpPr>
      <p:sp>
        <p:nvSpPr>
          <p:cNvPr id="2" name="Title 1"/>
          <p:cNvSpPr>
            <a:spLocks noGrp="1"/>
          </p:cNvSpPr>
          <p:nvPr>
            <p:ph type="title"/>
          </p:nvPr>
        </p:nvSpPr>
        <p:spPr>
          <a:xfrm>
            <a:off x="228600" y="239977"/>
            <a:ext cx="8229600" cy="502920"/>
          </a:xfrm>
          <a:prstGeom prst="rect">
            <a:avLst/>
          </a:prstGeo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10" name="Text Placeholder 9"/>
          <p:cNvSpPr>
            <a:spLocks noGrp="1"/>
          </p:cNvSpPr>
          <p:nvPr>
            <p:ph type="body" sz="quarter" idx="10"/>
          </p:nvPr>
        </p:nvSpPr>
        <p:spPr>
          <a:xfrm>
            <a:off x="457200" y="1458849"/>
            <a:ext cx="8229600" cy="4745328"/>
          </a:xfrm>
          <a:prstGeom prst="rect">
            <a:avLst/>
          </a:prstGeom>
        </p:spPr>
        <p:txBody>
          <a:bodyPr/>
          <a:lstStyle>
            <a:lvl1pPr>
              <a:defRPr b="0"/>
            </a:lvl1pPr>
            <a:lvl2pPr marL="640080" indent="-228600">
              <a:spcBef>
                <a:spcPts val="800"/>
              </a:spcBef>
              <a:spcAft>
                <a:spcPts val="200"/>
              </a:spcAft>
              <a:defRPr/>
            </a:lvl2pPr>
            <a:lvl3pPr marL="868680" indent="-228600">
              <a:spcBef>
                <a:spcPts val="500"/>
              </a:spcBef>
              <a:spcAft>
                <a:spcPts val="200"/>
              </a:spcAft>
              <a:defRPr sz="1600"/>
            </a:lvl3pPr>
            <a:lvl4pPr marL="1024128">
              <a:spcBef>
                <a:spcPts val="300"/>
              </a:spcBef>
              <a:spcAft>
                <a:spcPts val="200"/>
              </a:spcAft>
              <a:defRPr sz="1400"/>
            </a:lvl4pPr>
            <a:lvl5pPr marL="1257300" indent="-228600">
              <a:spcBef>
                <a:spcPts val="300"/>
              </a:spcBef>
              <a:spcAft>
                <a:spcPts val="200"/>
              </a:spcAf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1"/>
          </p:nvPr>
        </p:nvSpPr>
        <p:spPr>
          <a:xfrm>
            <a:off x="233363" y="718229"/>
            <a:ext cx="8110537" cy="436563"/>
          </a:xfrm>
          <a:prstGeom prst="rect">
            <a:avLst/>
          </a:prstGeom>
        </p:spPr>
        <p:txBody>
          <a:bodyPr tIns="0" bIns="0">
            <a:normAutofit/>
          </a:bodyPr>
          <a:lstStyle>
            <a:lvl1pPr marL="0" indent="0">
              <a:buFontTx/>
              <a:buNone/>
              <a:defRPr sz="1800" b="1">
                <a:solidFill>
                  <a:schemeClr val="accent1">
                    <a:lumMod val="60000"/>
                    <a:lumOff val="40000"/>
                  </a:schemeClr>
                </a:solidFill>
              </a:defRPr>
            </a:lvl1pPr>
          </a:lstStyle>
          <a:p>
            <a:pPr lvl="0"/>
            <a:r>
              <a:rPr lang="en-US" dirty="0" smtClean="0"/>
              <a:t>Click to edit Master text styles</a:t>
            </a:r>
          </a:p>
        </p:txBody>
      </p:sp>
      <p:sp>
        <p:nvSpPr>
          <p:cNvPr id="5" name="Slide Number Placeholder 12"/>
          <p:cNvSpPr>
            <a:spLocks noGrp="1"/>
          </p:cNvSpPr>
          <p:nvPr>
            <p:ph type="sldNum" sz="quarter" idx="12"/>
          </p:nvPr>
        </p:nvSpPr>
        <p:spPr>
          <a:xfrm>
            <a:off x="8072438" y="6503988"/>
            <a:ext cx="474662" cy="241300"/>
          </a:xfrm>
          <a:prstGeom prst="rect">
            <a:avLst/>
          </a:prstGeom>
        </p:spPr>
        <p:txBody>
          <a:bodyPr/>
          <a:lstStyle>
            <a:lvl1pPr marL="0" algn="l" defTabSz="914400" rtl="0" eaLnBrk="1" fontAlgn="auto" latinLnBrk="0" hangingPunct="1">
              <a:spcBef>
                <a:spcPts val="0"/>
              </a:spcBef>
              <a:spcAft>
                <a:spcPts val="0"/>
              </a:spcAft>
              <a:defRPr lang="en-US" sz="1000" kern="1200">
                <a:solidFill>
                  <a:srgbClr val="00ADEE"/>
                </a:solidFill>
                <a:latin typeface="+mn-lt"/>
                <a:ea typeface="+mn-ea"/>
                <a:cs typeface="+mn-cs"/>
              </a:defRPr>
            </a:lvl1pPr>
          </a:lstStyle>
          <a:p>
            <a:pPr>
              <a:defRPr/>
            </a:pPr>
            <a:fld id="{2BB4DCA6-6BDA-45B0-AB56-863C1128BA10}" type="slidenum">
              <a:rPr/>
              <a:pPr>
                <a:defRPr/>
              </a:pPr>
              <a:t>‹#›</a:t>
            </a:fld>
            <a:endParaRPr dirty="0"/>
          </a:p>
        </p:txBody>
      </p:sp>
    </p:spTree>
    <p:extLst>
      <p:ext uri="{BB962C8B-B14F-4D97-AF65-F5344CB8AC3E}">
        <p14:creationId xmlns:p14="http://schemas.microsoft.com/office/powerpoint/2010/main" val="311844602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33375"/>
            <a:ext cx="7924800" cy="639763"/>
          </a:xfrm>
          <a:prstGeom prst="rect">
            <a:avLst/>
          </a:prstGeom>
        </p:spPr>
        <p:txBody>
          <a:bodyPr/>
          <a:lstStyle>
            <a:lvl1pPr>
              <a:defRPr>
                <a:solidFill>
                  <a:srgbClr val="00529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5300" y="1019175"/>
            <a:ext cx="8153400" cy="510222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911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19456"/>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5" name="Content Placeholder 7"/>
          <p:cNvSpPr>
            <a:spLocks noGrp="1"/>
          </p:cNvSpPr>
          <p:nvPr>
            <p:ph sz="quarter" idx="11"/>
          </p:nvPr>
        </p:nvSpPr>
        <p:spPr>
          <a:xfrm>
            <a:off x="233366" y="847726"/>
            <a:ext cx="8110537" cy="436562"/>
          </a:xfrm>
        </p:spPr>
        <p:txBody>
          <a:bodyPr tIns="0" bIns="0"/>
          <a:lstStyle>
            <a:lvl1pPr marL="0" indent="0">
              <a:buFontTx/>
              <a:buNone/>
              <a:defRPr sz="2400" b="1">
                <a:solidFill>
                  <a:schemeClr val="bg2"/>
                </a:solidFill>
              </a:defRPr>
            </a:lvl1pPr>
          </a:lstStyle>
          <a:p>
            <a:pPr lvl="0"/>
            <a:r>
              <a:rPr lang="en-US" smtClean="0"/>
              <a:t>Click to edit Master text styles</a:t>
            </a:r>
          </a:p>
        </p:txBody>
      </p:sp>
      <p:sp>
        <p:nvSpPr>
          <p:cNvPr id="9" name="Text Placeholder 8"/>
          <p:cNvSpPr>
            <a:spLocks noGrp="1"/>
          </p:cNvSpPr>
          <p:nvPr>
            <p:ph type="body" sz="quarter" idx="12"/>
          </p:nvPr>
        </p:nvSpPr>
        <p:spPr>
          <a:xfrm>
            <a:off x="866776" y="1597027"/>
            <a:ext cx="6923089" cy="4041773"/>
          </a:xfrm>
        </p:spPr>
        <p:txBody>
          <a:bodyPr/>
          <a:lstStyle>
            <a:lvl1pPr marL="0" indent="0">
              <a:spcBef>
                <a:spcPts val="800"/>
              </a:spcBef>
              <a:spcAft>
                <a:spcPts val="200"/>
              </a:spcAft>
              <a:buNone/>
              <a:defRPr sz="2400">
                <a:solidFill>
                  <a:schemeClr val="accent1"/>
                </a:solidFill>
              </a:defRPr>
            </a:lvl1pPr>
            <a:lvl2pPr marL="0" indent="0">
              <a:spcBef>
                <a:spcPts val="1500"/>
              </a:spcBef>
              <a:spcAft>
                <a:spcPts val="200"/>
              </a:spcAft>
              <a:buNone/>
              <a:defRPr sz="1800">
                <a:solidFill>
                  <a:schemeClr val="bg2"/>
                </a:solidFill>
              </a:defRPr>
            </a:lvl2pPr>
            <a:lvl3pPr marL="0" indent="0">
              <a:spcBef>
                <a:spcPts val="1500"/>
              </a:spcBef>
              <a:spcAft>
                <a:spcPts val="200"/>
              </a:spcAft>
              <a:buNone/>
              <a:defRPr sz="1400"/>
            </a:lvl3pPr>
            <a:lvl4pPr>
              <a:spcBef>
                <a:spcPts val="1500"/>
              </a:spcBef>
              <a:spcAft>
                <a:spcPts val="200"/>
              </a:spcAft>
              <a:buNone/>
              <a:defRPr sz="1200"/>
            </a:lvl4pPr>
            <a:lvl5pPr>
              <a:spcBef>
                <a:spcPts val="1500"/>
              </a:spcBef>
              <a:spcAft>
                <a:spcPts val="200"/>
              </a:spcAft>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3"/>
          </p:nvPr>
        </p:nvSpPr>
        <p:spPr>
          <a:xfrm>
            <a:off x="2403478" y="6494463"/>
            <a:ext cx="3406775" cy="233363"/>
          </a:xfrm>
          <a:prstGeom prst="rect">
            <a:avLst/>
          </a:prstGeom>
        </p:spPr>
        <p:txBody>
          <a:bodyPr/>
          <a:lstStyle>
            <a:lvl1pPr>
              <a:defRPr/>
            </a:lvl1pPr>
          </a:lstStyle>
          <a:p>
            <a:pPr>
              <a:defRPr/>
            </a:pPr>
            <a:r>
              <a:rPr lang="en-US" dirty="0"/>
              <a:t>[Enter Presentation Name in Header and Footer]</a:t>
            </a:r>
            <a:endParaRPr lang="en-US" dirty="0">
              <a:solidFill>
                <a:schemeClr val="accent1"/>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17488"/>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338138" y="1587501"/>
            <a:ext cx="4184650" cy="4611688"/>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1"/>
          </p:nvPr>
        </p:nvSpPr>
        <p:spPr>
          <a:xfrm>
            <a:off x="4752975" y="1587501"/>
            <a:ext cx="4184650" cy="4611688"/>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2"/>
          </p:nvPr>
        </p:nvSpPr>
        <p:spPr>
          <a:xfrm>
            <a:off x="2403478" y="6494463"/>
            <a:ext cx="3406775" cy="233363"/>
          </a:xfrm>
          <a:prstGeom prst="rect">
            <a:avLst/>
          </a:prstGeom>
        </p:spPr>
        <p:txBody>
          <a:bodyPr/>
          <a:lstStyle>
            <a:lvl1pPr algn="r">
              <a:defRPr sz="1000" dirty="0" smtClean="0">
                <a:solidFill>
                  <a:srgbClr val="7E8B7A"/>
                </a:solidFill>
              </a:defRPr>
            </a:lvl1pPr>
          </a:lstStyle>
          <a:p>
            <a:pPr>
              <a:defRPr/>
            </a:pPr>
            <a:r>
              <a:rPr lang="en-US" dirty="0"/>
              <a:t>[Enter Presentation Name in Header and Footer]</a:t>
            </a:r>
            <a:endParaRPr lang="en-US" dirty="0">
              <a:solidFill>
                <a:schemeClr val="accent1"/>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17488"/>
            <a:ext cx="8229600" cy="639763"/>
          </a:xfrm>
          <a:prstGeom prst="rect">
            <a:avLst/>
          </a:prstGeom>
        </p:spPr>
        <p:txBody>
          <a:bodyPr rtlCol="0" anchor="b">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5"/>
            <a:ext cx="4040188" cy="490910"/>
          </a:xfrm>
        </p:spPr>
        <p:txBody>
          <a:bodyPr anchor="b">
            <a:normAutofit/>
          </a:bodyPr>
          <a:lstStyle>
            <a:lvl1pPr marL="0" indent="0">
              <a:buNone/>
              <a:defRPr sz="2400" b="1">
                <a:solidFill>
                  <a:srgbClr val="7E8B7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8" y="1535115"/>
            <a:ext cx="4041775" cy="490910"/>
          </a:xfrm>
        </p:spPr>
        <p:txBody>
          <a:bodyPr anchor="b">
            <a:normAutofit/>
          </a:bodyPr>
          <a:lstStyle>
            <a:lvl1pPr marL="0" indent="0">
              <a:buNone/>
              <a:defRPr sz="2400" b="1">
                <a:solidFill>
                  <a:srgbClr val="7E8B7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8"/>
          <p:cNvSpPr>
            <a:spLocks noGrp="1"/>
          </p:cNvSpPr>
          <p:nvPr>
            <p:ph type="body" sz="quarter" idx="12"/>
          </p:nvPr>
        </p:nvSpPr>
        <p:spPr>
          <a:xfrm>
            <a:off x="338138" y="2102489"/>
            <a:ext cx="4184650" cy="4096699"/>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8"/>
          <p:cNvSpPr>
            <a:spLocks noGrp="1"/>
          </p:cNvSpPr>
          <p:nvPr>
            <p:ph type="body" sz="quarter" idx="13"/>
          </p:nvPr>
        </p:nvSpPr>
        <p:spPr>
          <a:xfrm>
            <a:off x="4752975" y="2102489"/>
            <a:ext cx="4184650" cy="4096699"/>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4"/>
          </p:nvPr>
        </p:nvSpPr>
        <p:spPr>
          <a:xfrm>
            <a:off x="2403478" y="6494463"/>
            <a:ext cx="3406775" cy="233363"/>
          </a:xfrm>
          <a:prstGeom prst="rect">
            <a:avLst/>
          </a:prstGeom>
        </p:spPr>
        <p:txBody>
          <a:bodyPr/>
          <a:lstStyle>
            <a:lvl1pPr algn="r">
              <a:defRPr sz="1000" dirty="0" smtClean="0">
                <a:solidFill>
                  <a:srgbClr val="7E8B7A"/>
                </a:solidFill>
                <a:latin typeface="+mn-lt"/>
              </a:defRPr>
            </a:lvl1pPr>
          </a:lstStyle>
          <a:p>
            <a:pPr>
              <a:defRPr/>
            </a:pPr>
            <a:r>
              <a:rPr lang="en-US" dirty="0"/>
              <a:t>[Enter Presentation Name in Header and Footer]</a:t>
            </a:r>
            <a:endParaRPr lang="en-US" dirty="0">
              <a:solidFill>
                <a:schemeClr val="accent1"/>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19456"/>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5" name="Content Placeholder 7"/>
          <p:cNvSpPr>
            <a:spLocks noGrp="1"/>
          </p:cNvSpPr>
          <p:nvPr>
            <p:ph sz="quarter" idx="11"/>
          </p:nvPr>
        </p:nvSpPr>
        <p:spPr>
          <a:xfrm>
            <a:off x="233366" y="847726"/>
            <a:ext cx="8110537" cy="436562"/>
          </a:xfrm>
        </p:spPr>
        <p:txBody>
          <a:bodyPr tIns="0" bIns="0"/>
          <a:lstStyle>
            <a:lvl1pPr marL="0" indent="0">
              <a:buFontTx/>
              <a:buNone/>
              <a:defRPr sz="2400" b="1">
                <a:solidFill>
                  <a:schemeClr val="bg2"/>
                </a:solidFill>
              </a:defRPr>
            </a:lvl1pPr>
          </a:lstStyle>
          <a:p>
            <a:pPr lvl="0"/>
            <a:r>
              <a:rPr lang="en-US" smtClean="0"/>
              <a:t>Click to edit Master text styles</a:t>
            </a:r>
          </a:p>
        </p:txBody>
      </p:sp>
      <p:sp>
        <p:nvSpPr>
          <p:cNvPr id="4" name="Footer Placeholder 4"/>
          <p:cNvSpPr>
            <a:spLocks noGrp="1"/>
          </p:cNvSpPr>
          <p:nvPr>
            <p:ph type="ftr" sz="quarter" idx="12"/>
          </p:nvPr>
        </p:nvSpPr>
        <p:spPr>
          <a:xfrm>
            <a:off x="2403478" y="6494463"/>
            <a:ext cx="3406775" cy="233363"/>
          </a:xfrm>
          <a:prstGeom prst="rect">
            <a:avLst/>
          </a:prstGeom>
        </p:spPr>
        <p:txBody>
          <a:bodyPr/>
          <a:lstStyle>
            <a:lvl1pPr>
              <a:defRPr/>
            </a:lvl1pPr>
          </a:lstStyle>
          <a:p>
            <a:pPr>
              <a:defRPr/>
            </a:pPr>
            <a:r>
              <a:rPr lang="en-US" dirty="0"/>
              <a:t>[Enter Presentation Name in Header and Footer]</a:t>
            </a:r>
            <a:endParaRPr lang="en-US" dirty="0">
              <a:solidFill>
                <a:schemeClr val="accent1"/>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2403478" y="6494463"/>
            <a:ext cx="3406775" cy="233363"/>
          </a:xfrm>
          <a:prstGeom prst="rect">
            <a:avLst/>
          </a:prstGeom>
        </p:spPr>
        <p:txBody>
          <a:bodyPr/>
          <a:lstStyle>
            <a:lvl1pPr>
              <a:defRPr/>
            </a:lvl1pPr>
          </a:lstStyle>
          <a:p>
            <a:pPr>
              <a:defRPr/>
            </a:pPr>
            <a:r>
              <a:rPr lang="en-US" dirty="0"/>
              <a:t>[Enter Presentation Name in Header and Footer]</a:t>
            </a:r>
            <a:endParaRPr lang="en-US" dirty="0">
              <a:solidFill>
                <a:schemeClr val="accent1"/>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jpeg"/><Relationship Id="rId2" Type="http://schemas.openxmlformats.org/officeDocument/2006/relationships/slideLayout" Target="../slideLayouts/slideLayout22.xml"/><Relationship Id="rId16" Type="http://schemas.openxmlformats.org/officeDocument/2006/relationships/image" Target="../media/image5.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5" Type="http://schemas.openxmlformats.org/officeDocument/2006/relationships/image" Target="../media/image4.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6" Type="http://schemas.openxmlformats.org/officeDocument/2006/relationships/image" Target="../media/image4.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3.jp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340794"/>
            <a:ext cx="8229600" cy="47450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 name="Picture 1" descr="cbnew_blue_RGB.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97441" y="6363336"/>
            <a:ext cx="1428436" cy="254000"/>
          </a:xfrm>
          <a:prstGeom prst="rect">
            <a:avLst/>
          </a:prstGeom>
        </p:spPr>
      </p:pic>
      <p:pic>
        <p:nvPicPr>
          <p:cNvPr id="4" name="Picture 3" descr="SAT_RGB.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29195" y="6298212"/>
            <a:ext cx="914680" cy="369766"/>
          </a:xfrm>
          <a:prstGeom prst="rect">
            <a:avLst/>
          </a:prstGeom>
        </p:spPr>
      </p:pic>
      <p:pic>
        <p:nvPicPr>
          <p:cNvPr id="5" name="Picture 4" descr="shadow.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67669"/>
            <a:ext cx="9144000" cy="433187"/>
          </a:xfrm>
          <a:prstGeom prst="rect">
            <a:avLst/>
          </a:prstGeom>
        </p:spPr>
      </p:pic>
      <p:sp>
        <p:nvSpPr>
          <p:cNvPr id="6" name="TextBox 5"/>
          <p:cNvSpPr txBox="1"/>
          <p:nvPr userDrawn="1"/>
        </p:nvSpPr>
        <p:spPr>
          <a:xfrm>
            <a:off x="7802660" y="6661706"/>
            <a:ext cx="939295" cy="92333"/>
          </a:xfrm>
          <a:prstGeom prst="rect">
            <a:avLst/>
          </a:prstGeom>
          <a:noFill/>
        </p:spPr>
        <p:txBody>
          <a:bodyPr wrap="square" lIns="0" tIns="0" rIns="0" bIns="0" rtlCol="0">
            <a:spAutoFit/>
          </a:bodyPr>
          <a:lstStyle/>
          <a:p>
            <a:r>
              <a:rPr lang="en-US" sz="600" dirty="0" smtClean="0">
                <a:solidFill>
                  <a:schemeClr val="tx2"/>
                </a:solidFill>
              </a:rPr>
              <a:t>©</a:t>
            </a:r>
            <a:r>
              <a:rPr lang="en-US" sz="600" baseline="0" dirty="0" smtClean="0">
                <a:solidFill>
                  <a:schemeClr val="tx2"/>
                </a:solidFill>
              </a:rPr>
              <a:t> </a:t>
            </a:r>
            <a:r>
              <a:rPr lang="en-US" sz="600" dirty="0" smtClean="0">
                <a:solidFill>
                  <a:schemeClr val="tx2"/>
                </a:solidFill>
              </a:rPr>
              <a:t>2014 The</a:t>
            </a:r>
            <a:r>
              <a:rPr lang="en-US" sz="600" baseline="0" dirty="0" smtClean="0">
                <a:solidFill>
                  <a:schemeClr val="tx2"/>
                </a:solidFill>
              </a:rPr>
              <a:t> College Board</a:t>
            </a:r>
            <a:endParaRPr lang="en-US" sz="600" dirty="0" smtClean="0">
              <a:solidFill>
                <a:schemeClr val="tx2"/>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82" r:id="rId6"/>
    <p:sldLayoutId id="2147483683" r:id="rId7"/>
    <p:sldLayoutId id="2147483678" r:id="rId8"/>
    <p:sldLayoutId id="2147483679" r:id="rId9"/>
    <p:sldLayoutId id="2147483705" r:id="rId10"/>
    <p:sldLayoutId id="2147483762" r:id="rId11"/>
  </p:sldLayoutIdLst>
  <p:transition>
    <p:fade/>
  </p:transition>
  <p:hf sldNum="0" hdr="0" dt="0"/>
  <p:txStyles>
    <p:titleStyle>
      <a:lvl1pPr algn="l" rtl="0" fontAlgn="base">
        <a:spcBef>
          <a:spcPct val="0"/>
        </a:spcBef>
        <a:spcAft>
          <a:spcPct val="0"/>
        </a:spcAft>
        <a:defRPr sz="4000" b="1" kern="1200">
          <a:solidFill>
            <a:schemeClr val="accent1"/>
          </a:solidFill>
          <a:latin typeface="+mj-lt"/>
          <a:ea typeface="+mj-ea"/>
          <a:cs typeface="+mj-cs"/>
        </a:defRPr>
      </a:lvl1pPr>
      <a:lvl2pPr algn="l" rtl="0" fontAlgn="base">
        <a:spcBef>
          <a:spcPct val="0"/>
        </a:spcBef>
        <a:spcAft>
          <a:spcPct val="0"/>
        </a:spcAft>
        <a:defRPr sz="4000" b="1">
          <a:solidFill>
            <a:schemeClr val="accent1"/>
          </a:solidFill>
          <a:latin typeface="Calibri" pitchFamily="34" charset="0"/>
        </a:defRPr>
      </a:lvl2pPr>
      <a:lvl3pPr algn="l" rtl="0" fontAlgn="base">
        <a:spcBef>
          <a:spcPct val="0"/>
        </a:spcBef>
        <a:spcAft>
          <a:spcPct val="0"/>
        </a:spcAft>
        <a:defRPr sz="4000" b="1">
          <a:solidFill>
            <a:schemeClr val="accent1"/>
          </a:solidFill>
          <a:latin typeface="Calibri" pitchFamily="34" charset="0"/>
        </a:defRPr>
      </a:lvl3pPr>
      <a:lvl4pPr algn="l" rtl="0" fontAlgn="base">
        <a:spcBef>
          <a:spcPct val="0"/>
        </a:spcBef>
        <a:spcAft>
          <a:spcPct val="0"/>
        </a:spcAft>
        <a:defRPr sz="4000" b="1">
          <a:solidFill>
            <a:schemeClr val="accent1"/>
          </a:solidFill>
          <a:latin typeface="Calibri" pitchFamily="34" charset="0"/>
        </a:defRPr>
      </a:lvl4pPr>
      <a:lvl5pPr algn="l" rtl="0" fontAlgn="base">
        <a:spcBef>
          <a:spcPct val="0"/>
        </a:spcBef>
        <a:spcAft>
          <a:spcPct val="0"/>
        </a:spcAft>
        <a:defRPr sz="4000" b="1">
          <a:solidFill>
            <a:schemeClr val="accent1"/>
          </a:solidFill>
          <a:latin typeface="Calibri" pitchFamily="34" charset="0"/>
        </a:defRPr>
      </a:lvl5pPr>
      <a:lvl6pPr marL="457200" algn="l" rtl="0" fontAlgn="base">
        <a:spcBef>
          <a:spcPct val="0"/>
        </a:spcBef>
        <a:spcAft>
          <a:spcPct val="0"/>
        </a:spcAft>
        <a:defRPr sz="4000" b="1">
          <a:solidFill>
            <a:schemeClr val="accent1"/>
          </a:solidFill>
          <a:latin typeface="Calibri" pitchFamily="34" charset="0"/>
        </a:defRPr>
      </a:lvl6pPr>
      <a:lvl7pPr marL="914400" algn="l" rtl="0" fontAlgn="base">
        <a:spcBef>
          <a:spcPct val="0"/>
        </a:spcBef>
        <a:spcAft>
          <a:spcPct val="0"/>
        </a:spcAft>
        <a:defRPr sz="4000" b="1">
          <a:solidFill>
            <a:schemeClr val="accent1"/>
          </a:solidFill>
          <a:latin typeface="Calibri" pitchFamily="34" charset="0"/>
        </a:defRPr>
      </a:lvl7pPr>
      <a:lvl8pPr marL="1371600" algn="l" rtl="0" fontAlgn="base">
        <a:spcBef>
          <a:spcPct val="0"/>
        </a:spcBef>
        <a:spcAft>
          <a:spcPct val="0"/>
        </a:spcAft>
        <a:defRPr sz="4000" b="1">
          <a:solidFill>
            <a:schemeClr val="accent1"/>
          </a:solidFill>
          <a:latin typeface="Calibri" pitchFamily="34" charset="0"/>
        </a:defRPr>
      </a:lvl8pPr>
      <a:lvl9pPr marL="1828800" algn="l" rtl="0" fontAlgn="base">
        <a:spcBef>
          <a:spcPct val="0"/>
        </a:spcBef>
        <a:spcAft>
          <a:spcPct val="0"/>
        </a:spcAft>
        <a:defRPr sz="4000" b="1">
          <a:solidFill>
            <a:schemeClr val="accent1"/>
          </a:solidFill>
          <a:latin typeface="Calibri" pitchFamily="34" charset="0"/>
        </a:defRPr>
      </a:lvl9pPr>
    </p:titleStyle>
    <p:bodyStyle>
      <a:lvl1pPr marL="400050" indent="-400050" algn="l" rtl="0" fontAlgn="base">
        <a:spcBef>
          <a:spcPts val="400"/>
        </a:spcBef>
        <a:spcAft>
          <a:spcPct val="0"/>
        </a:spcAft>
        <a:buClr>
          <a:schemeClr val="accent1"/>
        </a:buClr>
        <a:buSzPct val="112000"/>
        <a:buFontTx/>
        <a:buBlip>
          <a:blip r:embed="rId16"/>
        </a:buBlip>
        <a:defRPr sz="2800" kern="1200">
          <a:solidFill>
            <a:srgbClr val="00539A"/>
          </a:solidFill>
          <a:latin typeface="Arial"/>
          <a:ea typeface="+mn-ea"/>
          <a:cs typeface="+mn-cs"/>
        </a:defRPr>
      </a:lvl1pPr>
      <a:lvl2pPr marL="404813" indent="-228600" algn="l" rtl="0" fontAlgn="base">
        <a:spcBef>
          <a:spcPts val="400"/>
        </a:spcBef>
        <a:spcAft>
          <a:spcPct val="0"/>
        </a:spcAft>
        <a:buClr>
          <a:schemeClr val="accent1"/>
        </a:buClr>
        <a:buSzPct val="100000"/>
        <a:buFontTx/>
        <a:buBlip>
          <a:blip r:embed="rId17"/>
        </a:buBlip>
        <a:defRPr sz="2400" kern="1200">
          <a:solidFill>
            <a:srgbClr val="00539A"/>
          </a:solidFill>
          <a:latin typeface="Arial"/>
          <a:ea typeface="+mn-ea"/>
          <a:cs typeface="+mn-cs"/>
        </a:defRPr>
      </a:lvl2pPr>
      <a:lvl3pPr marL="633413" indent="-228600" algn="l" rtl="0" fontAlgn="base">
        <a:spcBef>
          <a:spcPts val="400"/>
        </a:spcBef>
        <a:spcAft>
          <a:spcPct val="0"/>
        </a:spcAft>
        <a:buClr>
          <a:srgbClr val="4C4C4B"/>
        </a:buClr>
        <a:buFont typeface="Symbol" pitchFamily="18" charset="2"/>
        <a:buChar char="-"/>
        <a:defRPr sz="2200" kern="1200">
          <a:solidFill>
            <a:srgbClr val="4C4C4B"/>
          </a:solidFill>
          <a:latin typeface="Arial"/>
          <a:ea typeface="+mn-ea"/>
          <a:cs typeface="+mn-cs"/>
        </a:defRPr>
      </a:lvl3pPr>
      <a:lvl4pPr marL="800100" indent="-166688" algn="l" rtl="0" fontAlgn="base">
        <a:spcBef>
          <a:spcPts val="400"/>
        </a:spcBef>
        <a:spcAft>
          <a:spcPct val="0"/>
        </a:spcAft>
        <a:buClr>
          <a:srgbClr val="4C4C4B"/>
        </a:buClr>
        <a:buFont typeface="Arial" charset="0"/>
        <a:buChar char="•"/>
        <a:defRPr sz="2000" kern="1200">
          <a:solidFill>
            <a:srgbClr val="4C4C4B"/>
          </a:solidFill>
          <a:latin typeface="Arial"/>
          <a:ea typeface="+mn-ea"/>
          <a:cs typeface="+mn-cs"/>
        </a:defRPr>
      </a:lvl4pPr>
      <a:lvl5pPr marL="1028700" indent="-228600" algn="l" rtl="0" fontAlgn="base">
        <a:spcBef>
          <a:spcPts val="400"/>
        </a:spcBef>
        <a:spcAft>
          <a:spcPct val="0"/>
        </a:spcAft>
        <a:buClr>
          <a:srgbClr val="4C4C4B"/>
        </a:buClr>
        <a:buFont typeface="Symbol" pitchFamily="18" charset="2"/>
        <a:buChar char="-"/>
        <a:defRPr kern="1200">
          <a:solidFill>
            <a:srgbClr val="4C4C4B"/>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cbnew_blue_RGB.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297738" y="6362700"/>
            <a:ext cx="14287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AT_RGB.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28625" y="6297613"/>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5"/>
          <p:cNvSpPr txBox="1">
            <a:spLocks noChangeArrowheads="1"/>
          </p:cNvSpPr>
          <p:nvPr userDrawn="1"/>
        </p:nvSpPr>
        <p:spPr bwMode="auto">
          <a:xfrm>
            <a:off x="7802563" y="6661150"/>
            <a:ext cx="9398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600" smtClean="0">
                <a:solidFill>
                  <a:srgbClr val="002776"/>
                </a:solidFill>
                <a:latin typeface="Arial" pitchFamily="34" charset="0"/>
                <a:cs typeface="Arial" pitchFamily="34" charset="0"/>
              </a:rPr>
              <a:t>© 2014 The College Board</a:t>
            </a:r>
          </a:p>
        </p:txBody>
      </p:sp>
      <p:pic>
        <p:nvPicPr>
          <p:cNvPr id="1029" name="Picture 7" descr="shadow.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049338"/>
            <a:ext cx="9144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68892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transition>
    <p:fade/>
  </p:transition>
  <p:hf sldNum="0" hdr="0" dt="0"/>
  <p:txStyles>
    <p:titleStyle>
      <a:lvl1pPr algn="l" rtl="0" eaLnBrk="0" fontAlgn="base" hangingPunct="0">
        <a:spcBef>
          <a:spcPct val="0"/>
        </a:spcBef>
        <a:spcAft>
          <a:spcPct val="0"/>
        </a:spcAft>
        <a:defRPr sz="4000" b="1" kern="1200">
          <a:solidFill>
            <a:schemeClr val="accent1"/>
          </a:solidFill>
          <a:latin typeface="+mj-lt"/>
          <a:ea typeface="+mj-ea"/>
          <a:cs typeface="+mj-cs"/>
        </a:defRPr>
      </a:lvl1pPr>
      <a:lvl2pPr algn="l" rtl="0" eaLnBrk="0" fontAlgn="base" hangingPunct="0">
        <a:spcBef>
          <a:spcPct val="0"/>
        </a:spcBef>
        <a:spcAft>
          <a:spcPct val="0"/>
        </a:spcAft>
        <a:defRPr sz="4000" b="1">
          <a:solidFill>
            <a:schemeClr val="accent1"/>
          </a:solidFill>
          <a:latin typeface="Calibri" pitchFamily="34" charset="0"/>
        </a:defRPr>
      </a:lvl2pPr>
      <a:lvl3pPr algn="l" rtl="0" eaLnBrk="0" fontAlgn="base" hangingPunct="0">
        <a:spcBef>
          <a:spcPct val="0"/>
        </a:spcBef>
        <a:spcAft>
          <a:spcPct val="0"/>
        </a:spcAft>
        <a:defRPr sz="4000" b="1">
          <a:solidFill>
            <a:schemeClr val="accent1"/>
          </a:solidFill>
          <a:latin typeface="Calibri" pitchFamily="34" charset="0"/>
        </a:defRPr>
      </a:lvl3pPr>
      <a:lvl4pPr algn="l" rtl="0" eaLnBrk="0" fontAlgn="base" hangingPunct="0">
        <a:spcBef>
          <a:spcPct val="0"/>
        </a:spcBef>
        <a:spcAft>
          <a:spcPct val="0"/>
        </a:spcAft>
        <a:defRPr sz="4000" b="1">
          <a:solidFill>
            <a:schemeClr val="accent1"/>
          </a:solidFill>
          <a:latin typeface="Calibri" pitchFamily="34" charset="0"/>
        </a:defRPr>
      </a:lvl4pPr>
      <a:lvl5pPr algn="l" rtl="0" eaLnBrk="0" fontAlgn="base" hangingPunct="0">
        <a:spcBef>
          <a:spcPct val="0"/>
        </a:spcBef>
        <a:spcAft>
          <a:spcPct val="0"/>
        </a:spcAft>
        <a:defRPr sz="4000" b="1">
          <a:solidFill>
            <a:schemeClr val="accent1"/>
          </a:solidFill>
          <a:latin typeface="Calibri" pitchFamily="34" charset="0"/>
        </a:defRPr>
      </a:lvl5pPr>
      <a:lvl6pPr marL="457200" algn="l" rtl="0" fontAlgn="base">
        <a:spcBef>
          <a:spcPct val="0"/>
        </a:spcBef>
        <a:spcAft>
          <a:spcPct val="0"/>
        </a:spcAft>
        <a:defRPr sz="4000" b="1">
          <a:solidFill>
            <a:schemeClr val="accent1"/>
          </a:solidFill>
          <a:latin typeface="Calibri" pitchFamily="34" charset="0"/>
        </a:defRPr>
      </a:lvl6pPr>
      <a:lvl7pPr marL="914400" algn="l" rtl="0" fontAlgn="base">
        <a:spcBef>
          <a:spcPct val="0"/>
        </a:spcBef>
        <a:spcAft>
          <a:spcPct val="0"/>
        </a:spcAft>
        <a:defRPr sz="4000" b="1">
          <a:solidFill>
            <a:schemeClr val="accent1"/>
          </a:solidFill>
          <a:latin typeface="Calibri" pitchFamily="34" charset="0"/>
        </a:defRPr>
      </a:lvl7pPr>
      <a:lvl8pPr marL="1371600" algn="l" rtl="0" fontAlgn="base">
        <a:spcBef>
          <a:spcPct val="0"/>
        </a:spcBef>
        <a:spcAft>
          <a:spcPct val="0"/>
        </a:spcAft>
        <a:defRPr sz="4000" b="1">
          <a:solidFill>
            <a:schemeClr val="accent1"/>
          </a:solidFill>
          <a:latin typeface="Calibri" pitchFamily="34" charset="0"/>
        </a:defRPr>
      </a:lvl8pPr>
      <a:lvl9pPr marL="1828800" algn="l" rtl="0" fontAlgn="base">
        <a:spcBef>
          <a:spcPct val="0"/>
        </a:spcBef>
        <a:spcAft>
          <a:spcPct val="0"/>
        </a:spcAft>
        <a:defRPr sz="4000" b="1">
          <a:solidFill>
            <a:schemeClr val="accent1"/>
          </a:solidFill>
          <a:latin typeface="Calibri" pitchFamily="34" charset="0"/>
        </a:defRPr>
      </a:lvl9pPr>
    </p:titleStyle>
    <p:bodyStyle>
      <a:lvl1pPr marL="400050" indent="-400050" algn="l" rtl="0" eaLnBrk="0" fontAlgn="base" hangingPunct="0">
        <a:spcBef>
          <a:spcPts val="400"/>
        </a:spcBef>
        <a:spcAft>
          <a:spcPct val="0"/>
        </a:spcAft>
        <a:buClr>
          <a:srgbClr val="F88205"/>
        </a:buClr>
        <a:buSzPct val="90000"/>
        <a:buBlip>
          <a:blip r:embed="rId14"/>
        </a:buBlip>
        <a:defRPr sz="2800" kern="1200">
          <a:solidFill>
            <a:srgbClr val="00539A"/>
          </a:solidFill>
          <a:latin typeface="Arial"/>
          <a:ea typeface="+mn-ea"/>
          <a:cs typeface="+mn-cs"/>
        </a:defRPr>
      </a:lvl1pPr>
      <a:lvl2pPr marL="574675" indent="-398463" algn="l" rtl="0" eaLnBrk="0" fontAlgn="base" hangingPunct="0">
        <a:spcBef>
          <a:spcPts val="400"/>
        </a:spcBef>
        <a:spcAft>
          <a:spcPct val="0"/>
        </a:spcAft>
        <a:buClr>
          <a:srgbClr val="F88205"/>
        </a:buClr>
        <a:buSzPct val="60000"/>
        <a:buFont typeface="Lucida Grande"/>
        <a:buChar char="►"/>
        <a:defRPr sz="2400" kern="1200">
          <a:solidFill>
            <a:srgbClr val="00539A"/>
          </a:solidFill>
          <a:latin typeface="Arial"/>
          <a:ea typeface="+mn-ea"/>
          <a:cs typeface="+mn-cs"/>
        </a:defRPr>
      </a:lvl2pPr>
      <a:lvl3pPr marL="741363" indent="-336550" algn="l" rtl="0" eaLnBrk="0" fontAlgn="base" hangingPunct="0">
        <a:spcBef>
          <a:spcPts val="400"/>
        </a:spcBef>
        <a:spcAft>
          <a:spcPct val="0"/>
        </a:spcAft>
        <a:buClr>
          <a:srgbClr val="F88205"/>
        </a:buClr>
        <a:buFont typeface="Symbol" pitchFamily="18" charset="2"/>
        <a:buChar char="-"/>
        <a:defRPr sz="2200" kern="1200">
          <a:solidFill>
            <a:srgbClr val="4C4C4B"/>
          </a:solidFill>
          <a:latin typeface="Arial"/>
          <a:ea typeface="+mn-ea"/>
          <a:cs typeface="+mn-cs"/>
        </a:defRPr>
      </a:lvl3pPr>
      <a:lvl4pPr marL="854075" indent="-220663" algn="l" rtl="0" eaLnBrk="0" fontAlgn="base" hangingPunct="0">
        <a:spcBef>
          <a:spcPts val="400"/>
        </a:spcBef>
        <a:spcAft>
          <a:spcPct val="0"/>
        </a:spcAft>
        <a:buClr>
          <a:srgbClr val="F88205"/>
        </a:buClr>
        <a:buFont typeface="Arial" pitchFamily="34" charset="0"/>
        <a:buChar char="•"/>
        <a:defRPr sz="2000" kern="1200">
          <a:solidFill>
            <a:srgbClr val="4C4C4B"/>
          </a:solidFill>
          <a:latin typeface="Arial"/>
          <a:ea typeface="+mn-ea"/>
          <a:cs typeface="+mn-cs"/>
        </a:defRPr>
      </a:lvl4pPr>
      <a:lvl5pPr marL="1028700" indent="-228600" algn="l" rtl="0" eaLnBrk="0" fontAlgn="base" hangingPunct="0">
        <a:spcBef>
          <a:spcPts val="400"/>
        </a:spcBef>
        <a:spcAft>
          <a:spcPct val="0"/>
        </a:spcAft>
        <a:buClr>
          <a:srgbClr val="F88205"/>
        </a:buClr>
        <a:buFont typeface="Symbol" pitchFamily="18" charset="2"/>
        <a:buChar char="-"/>
        <a:defRPr kern="1200">
          <a:solidFill>
            <a:srgbClr val="4C4C4B"/>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457200" y="1341438"/>
            <a:ext cx="8229600"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1" name="Picture 1" descr="cbnew_blue_RGB.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297738" y="6362700"/>
            <a:ext cx="14287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SAT_RGB.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28625" y="6297613"/>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shadow.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868363"/>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5"/>
          <p:cNvSpPr txBox="1">
            <a:spLocks noChangeArrowheads="1"/>
          </p:cNvSpPr>
          <p:nvPr userDrawn="1"/>
        </p:nvSpPr>
        <p:spPr bwMode="auto">
          <a:xfrm>
            <a:off x="7802563" y="6661150"/>
            <a:ext cx="9398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600" smtClean="0">
                <a:solidFill>
                  <a:srgbClr val="002776"/>
                </a:solidFill>
                <a:latin typeface="Arial" pitchFamily="34" charset="0"/>
                <a:cs typeface="Arial" pitchFamily="34" charset="0"/>
              </a:rPr>
              <a:t>© 2014 The College Board</a:t>
            </a:r>
          </a:p>
        </p:txBody>
      </p:sp>
    </p:spTree>
    <p:extLst>
      <p:ext uri="{BB962C8B-B14F-4D97-AF65-F5344CB8AC3E}">
        <p14:creationId xmlns:p14="http://schemas.microsoft.com/office/powerpoint/2010/main" val="177816137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transition>
    <p:fade/>
  </p:transition>
  <p:hf sldNum="0" hdr="0" dt="0"/>
  <p:txStyles>
    <p:titleStyle>
      <a:lvl1pPr algn="l" rtl="0" eaLnBrk="0" fontAlgn="base" hangingPunct="0">
        <a:spcBef>
          <a:spcPct val="0"/>
        </a:spcBef>
        <a:spcAft>
          <a:spcPct val="0"/>
        </a:spcAft>
        <a:defRPr sz="4000" b="1" kern="1200">
          <a:solidFill>
            <a:schemeClr val="accent1"/>
          </a:solidFill>
          <a:latin typeface="+mj-lt"/>
          <a:ea typeface="+mj-ea"/>
          <a:cs typeface="+mj-cs"/>
        </a:defRPr>
      </a:lvl1pPr>
      <a:lvl2pPr algn="l" rtl="0" eaLnBrk="0" fontAlgn="base" hangingPunct="0">
        <a:spcBef>
          <a:spcPct val="0"/>
        </a:spcBef>
        <a:spcAft>
          <a:spcPct val="0"/>
        </a:spcAft>
        <a:defRPr sz="4000" b="1">
          <a:solidFill>
            <a:schemeClr val="accent1"/>
          </a:solidFill>
          <a:latin typeface="Calibri" pitchFamily="34" charset="0"/>
        </a:defRPr>
      </a:lvl2pPr>
      <a:lvl3pPr algn="l" rtl="0" eaLnBrk="0" fontAlgn="base" hangingPunct="0">
        <a:spcBef>
          <a:spcPct val="0"/>
        </a:spcBef>
        <a:spcAft>
          <a:spcPct val="0"/>
        </a:spcAft>
        <a:defRPr sz="4000" b="1">
          <a:solidFill>
            <a:schemeClr val="accent1"/>
          </a:solidFill>
          <a:latin typeface="Calibri" pitchFamily="34" charset="0"/>
        </a:defRPr>
      </a:lvl3pPr>
      <a:lvl4pPr algn="l" rtl="0" eaLnBrk="0" fontAlgn="base" hangingPunct="0">
        <a:spcBef>
          <a:spcPct val="0"/>
        </a:spcBef>
        <a:spcAft>
          <a:spcPct val="0"/>
        </a:spcAft>
        <a:defRPr sz="4000" b="1">
          <a:solidFill>
            <a:schemeClr val="accent1"/>
          </a:solidFill>
          <a:latin typeface="Calibri" pitchFamily="34" charset="0"/>
        </a:defRPr>
      </a:lvl4pPr>
      <a:lvl5pPr algn="l" rtl="0" eaLnBrk="0" fontAlgn="base" hangingPunct="0">
        <a:spcBef>
          <a:spcPct val="0"/>
        </a:spcBef>
        <a:spcAft>
          <a:spcPct val="0"/>
        </a:spcAft>
        <a:defRPr sz="4000" b="1">
          <a:solidFill>
            <a:schemeClr val="accent1"/>
          </a:solidFill>
          <a:latin typeface="Calibri" pitchFamily="34" charset="0"/>
        </a:defRPr>
      </a:lvl5pPr>
      <a:lvl6pPr marL="457200" algn="l" rtl="0" fontAlgn="base">
        <a:spcBef>
          <a:spcPct val="0"/>
        </a:spcBef>
        <a:spcAft>
          <a:spcPct val="0"/>
        </a:spcAft>
        <a:defRPr sz="4000" b="1">
          <a:solidFill>
            <a:schemeClr val="accent1"/>
          </a:solidFill>
          <a:latin typeface="Calibri" pitchFamily="34" charset="0"/>
        </a:defRPr>
      </a:lvl6pPr>
      <a:lvl7pPr marL="914400" algn="l" rtl="0" fontAlgn="base">
        <a:spcBef>
          <a:spcPct val="0"/>
        </a:spcBef>
        <a:spcAft>
          <a:spcPct val="0"/>
        </a:spcAft>
        <a:defRPr sz="4000" b="1">
          <a:solidFill>
            <a:schemeClr val="accent1"/>
          </a:solidFill>
          <a:latin typeface="Calibri" pitchFamily="34" charset="0"/>
        </a:defRPr>
      </a:lvl7pPr>
      <a:lvl8pPr marL="1371600" algn="l" rtl="0" fontAlgn="base">
        <a:spcBef>
          <a:spcPct val="0"/>
        </a:spcBef>
        <a:spcAft>
          <a:spcPct val="0"/>
        </a:spcAft>
        <a:defRPr sz="4000" b="1">
          <a:solidFill>
            <a:schemeClr val="accent1"/>
          </a:solidFill>
          <a:latin typeface="Calibri" pitchFamily="34" charset="0"/>
        </a:defRPr>
      </a:lvl8pPr>
      <a:lvl9pPr marL="1828800" algn="l" rtl="0" fontAlgn="base">
        <a:spcBef>
          <a:spcPct val="0"/>
        </a:spcBef>
        <a:spcAft>
          <a:spcPct val="0"/>
        </a:spcAft>
        <a:defRPr sz="4000" b="1">
          <a:solidFill>
            <a:schemeClr val="accent1"/>
          </a:solidFill>
          <a:latin typeface="Calibri" pitchFamily="34" charset="0"/>
        </a:defRPr>
      </a:lvl9pPr>
    </p:titleStyle>
    <p:bodyStyle>
      <a:lvl1pPr marL="400050" indent="-400050" algn="l" rtl="0" eaLnBrk="0" fontAlgn="base" hangingPunct="0">
        <a:spcBef>
          <a:spcPts val="400"/>
        </a:spcBef>
        <a:spcAft>
          <a:spcPct val="0"/>
        </a:spcAft>
        <a:buClr>
          <a:schemeClr val="accent1"/>
        </a:buClr>
        <a:buSzPct val="112000"/>
        <a:buBlip>
          <a:blip r:embed="rId15"/>
        </a:buBlip>
        <a:defRPr sz="2800" kern="1200">
          <a:solidFill>
            <a:srgbClr val="00539A"/>
          </a:solidFill>
          <a:latin typeface="Arial"/>
          <a:ea typeface="+mn-ea"/>
          <a:cs typeface="+mn-cs"/>
        </a:defRPr>
      </a:lvl1pPr>
      <a:lvl2pPr marL="404813" indent="-228600" algn="l" rtl="0" eaLnBrk="0" fontAlgn="base" hangingPunct="0">
        <a:spcBef>
          <a:spcPts val="400"/>
        </a:spcBef>
        <a:spcAft>
          <a:spcPct val="0"/>
        </a:spcAft>
        <a:buClr>
          <a:schemeClr val="accent1"/>
        </a:buClr>
        <a:buSzPct val="100000"/>
        <a:buBlip>
          <a:blip r:embed="rId16"/>
        </a:buBlip>
        <a:defRPr sz="2400" kern="1200">
          <a:solidFill>
            <a:srgbClr val="00539A"/>
          </a:solidFill>
          <a:latin typeface="Arial"/>
          <a:ea typeface="+mn-ea"/>
          <a:cs typeface="+mn-cs"/>
        </a:defRPr>
      </a:lvl2pPr>
      <a:lvl3pPr marL="633413" indent="-228600" algn="l" rtl="0" eaLnBrk="0" fontAlgn="base" hangingPunct="0">
        <a:spcBef>
          <a:spcPts val="400"/>
        </a:spcBef>
        <a:spcAft>
          <a:spcPct val="0"/>
        </a:spcAft>
        <a:buClr>
          <a:srgbClr val="4C4C4B"/>
        </a:buClr>
        <a:buFont typeface="Symbol" pitchFamily="18" charset="2"/>
        <a:buChar char="-"/>
        <a:defRPr sz="2200" kern="1200">
          <a:solidFill>
            <a:srgbClr val="4C4C4B"/>
          </a:solidFill>
          <a:latin typeface="Arial"/>
          <a:ea typeface="+mn-ea"/>
          <a:cs typeface="+mn-cs"/>
        </a:defRPr>
      </a:lvl3pPr>
      <a:lvl4pPr marL="800100" indent="-166688" algn="l" rtl="0" eaLnBrk="0" fontAlgn="base" hangingPunct="0">
        <a:spcBef>
          <a:spcPts val="400"/>
        </a:spcBef>
        <a:spcAft>
          <a:spcPct val="0"/>
        </a:spcAft>
        <a:buClr>
          <a:srgbClr val="4C4C4B"/>
        </a:buClr>
        <a:buFont typeface="Arial" pitchFamily="34" charset="0"/>
        <a:buChar char="•"/>
        <a:defRPr sz="2000" kern="1200">
          <a:solidFill>
            <a:srgbClr val="4C4C4B"/>
          </a:solidFill>
          <a:latin typeface="Arial"/>
          <a:ea typeface="+mn-ea"/>
          <a:cs typeface="+mn-cs"/>
        </a:defRPr>
      </a:lvl4pPr>
      <a:lvl5pPr marL="1028700" indent="-228600" algn="l" rtl="0" eaLnBrk="0" fontAlgn="base" hangingPunct="0">
        <a:spcBef>
          <a:spcPts val="400"/>
        </a:spcBef>
        <a:spcAft>
          <a:spcPct val="0"/>
        </a:spcAft>
        <a:buClr>
          <a:srgbClr val="4C4C4B"/>
        </a:buClr>
        <a:buFont typeface="Symbol" pitchFamily="18" charset="2"/>
        <a:buChar char="-"/>
        <a:defRPr kern="1200">
          <a:solidFill>
            <a:srgbClr val="4C4C4B"/>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cbnew_blue_RGB.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97738" y="6362700"/>
            <a:ext cx="14287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AT_RGB.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28625" y="6297613"/>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5"/>
          <p:cNvSpPr txBox="1">
            <a:spLocks noChangeArrowheads="1"/>
          </p:cNvSpPr>
          <p:nvPr userDrawn="1"/>
        </p:nvSpPr>
        <p:spPr bwMode="auto">
          <a:xfrm>
            <a:off x="7802563" y="6661150"/>
            <a:ext cx="9398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600" smtClean="0">
                <a:solidFill>
                  <a:srgbClr val="002776"/>
                </a:solidFill>
                <a:latin typeface="Arial" pitchFamily="34" charset="0"/>
                <a:cs typeface="Arial" pitchFamily="34" charset="0"/>
              </a:rPr>
              <a:t>© 2014 The College Board</a:t>
            </a:r>
          </a:p>
        </p:txBody>
      </p:sp>
      <p:pic>
        <p:nvPicPr>
          <p:cNvPr id="1029" name="Picture 7" descr="shadow.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049338"/>
            <a:ext cx="9144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09108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fade/>
  </p:transition>
  <p:hf sldNum="0" hdr="0" dt="0"/>
  <p:txStyles>
    <p:titleStyle>
      <a:lvl1pPr algn="l" rtl="0" eaLnBrk="0" fontAlgn="base" hangingPunct="0">
        <a:spcBef>
          <a:spcPct val="0"/>
        </a:spcBef>
        <a:spcAft>
          <a:spcPct val="0"/>
        </a:spcAft>
        <a:defRPr sz="4000" b="1" kern="1200">
          <a:solidFill>
            <a:schemeClr val="accent1"/>
          </a:solidFill>
          <a:latin typeface="+mj-lt"/>
          <a:ea typeface="+mj-ea"/>
          <a:cs typeface="+mj-cs"/>
        </a:defRPr>
      </a:lvl1pPr>
      <a:lvl2pPr algn="l" rtl="0" eaLnBrk="0" fontAlgn="base" hangingPunct="0">
        <a:spcBef>
          <a:spcPct val="0"/>
        </a:spcBef>
        <a:spcAft>
          <a:spcPct val="0"/>
        </a:spcAft>
        <a:defRPr sz="4000" b="1">
          <a:solidFill>
            <a:schemeClr val="accent1"/>
          </a:solidFill>
          <a:latin typeface="Calibri" pitchFamily="34" charset="0"/>
        </a:defRPr>
      </a:lvl2pPr>
      <a:lvl3pPr algn="l" rtl="0" eaLnBrk="0" fontAlgn="base" hangingPunct="0">
        <a:spcBef>
          <a:spcPct val="0"/>
        </a:spcBef>
        <a:spcAft>
          <a:spcPct val="0"/>
        </a:spcAft>
        <a:defRPr sz="4000" b="1">
          <a:solidFill>
            <a:schemeClr val="accent1"/>
          </a:solidFill>
          <a:latin typeface="Calibri" pitchFamily="34" charset="0"/>
        </a:defRPr>
      </a:lvl3pPr>
      <a:lvl4pPr algn="l" rtl="0" eaLnBrk="0" fontAlgn="base" hangingPunct="0">
        <a:spcBef>
          <a:spcPct val="0"/>
        </a:spcBef>
        <a:spcAft>
          <a:spcPct val="0"/>
        </a:spcAft>
        <a:defRPr sz="4000" b="1">
          <a:solidFill>
            <a:schemeClr val="accent1"/>
          </a:solidFill>
          <a:latin typeface="Calibri" pitchFamily="34" charset="0"/>
        </a:defRPr>
      </a:lvl4pPr>
      <a:lvl5pPr algn="l" rtl="0" eaLnBrk="0" fontAlgn="base" hangingPunct="0">
        <a:spcBef>
          <a:spcPct val="0"/>
        </a:spcBef>
        <a:spcAft>
          <a:spcPct val="0"/>
        </a:spcAft>
        <a:defRPr sz="4000" b="1">
          <a:solidFill>
            <a:schemeClr val="accent1"/>
          </a:solidFill>
          <a:latin typeface="Calibri" pitchFamily="34" charset="0"/>
        </a:defRPr>
      </a:lvl5pPr>
      <a:lvl6pPr marL="457200" algn="l" rtl="0" fontAlgn="base">
        <a:spcBef>
          <a:spcPct val="0"/>
        </a:spcBef>
        <a:spcAft>
          <a:spcPct val="0"/>
        </a:spcAft>
        <a:defRPr sz="4000" b="1">
          <a:solidFill>
            <a:schemeClr val="accent1"/>
          </a:solidFill>
          <a:latin typeface="Calibri" pitchFamily="34" charset="0"/>
        </a:defRPr>
      </a:lvl6pPr>
      <a:lvl7pPr marL="914400" algn="l" rtl="0" fontAlgn="base">
        <a:spcBef>
          <a:spcPct val="0"/>
        </a:spcBef>
        <a:spcAft>
          <a:spcPct val="0"/>
        </a:spcAft>
        <a:defRPr sz="4000" b="1">
          <a:solidFill>
            <a:schemeClr val="accent1"/>
          </a:solidFill>
          <a:latin typeface="Calibri" pitchFamily="34" charset="0"/>
        </a:defRPr>
      </a:lvl7pPr>
      <a:lvl8pPr marL="1371600" algn="l" rtl="0" fontAlgn="base">
        <a:spcBef>
          <a:spcPct val="0"/>
        </a:spcBef>
        <a:spcAft>
          <a:spcPct val="0"/>
        </a:spcAft>
        <a:defRPr sz="4000" b="1">
          <a:solidFill>
            <a:schemeClr val="accent1"/>
          </a:solidFill>
          <a:latin typeface="Calibri" pitchFamily="34" charset="0"/>
        </a:defRPr>
      </a:lvl8pPr>
      <a:lvl9pPr marL="1828800" algn="l" rtl="0" fontAlgn="base">
        <a:spcBef>
          <a:spcPct val="0"/>
        </a:spcBef>
        <a:spcAft>
          <a:spcPct val="0"/>
        </a:spcAft>
        <a:defRPr sz="4000" b="1">
          <a:solidFill>
            <a:schemeClr val="accent1"/>
          </a:solidFill>
          <a:latin typeface="Calibri" pitchFamily="34" charset="0"/>
        </a:defRPr>
      </a:lvl9pPr>
    </p:titleStyle>
    <p:bodyStyle>
      <a:lvl1pPr marL="400050" indent="-400050" algn="l" rtl="0" eaLnBrk="0" fontAlgn="base" hangingPunct="0">
        <a:spcBef>
          <a:spcPts val="400"/>
        </a:spcBef>
        <a:spcAft>
          <a:spcPct val="0"/>
        </a:spcAft>
        <a:buClr>
          <a:srgbClr val="F88205"/>
        </a:buClr>
        <a:buSzPct val="90000"/>
        <a:buBlip>
          <a:blip r:embed="rId16"/>
        </a:buBlip>
        <a:defRPr sz="2800" kern="1200">
          <a:solidFill>
            <a:srgbClr val="00539A"/>
          </a:solidFill>
          <a:latin typeface="Arial"/>
          <a:ea typeface="+mn-ea"/>
          <a:cs typeface="+mn-cs"/>
        </a:defRPr>
      </a:lvl1pPr>
      <a:lvl2pPr marL="574675" indent="-398463" algn="l" rtl="0" eaLnBrk="0" fontAlgn="base" hangingPunct="0">
        <a:spcBef>
          <a:spcPts val="400"/>
        </a:spcBef>
        <a:spcAft>
          <a:spcPct val="0"/>
        </a:spcAft>
        <a:buClr>
          <a:srgbClr val="F88205"/>
        </a:buClr>
        <a:buSzPct val="60000"/>
        <a:buFont typeface="Lucida Grande"/>
        <a:buChar char="►"/>
        <a:defRPr sz="2400" kern="1200">
          <a:solidFill>
            <a:srgbClr val="00539A"/>
          </a:solidFill>
          <a:latin typeface="Arial"/>
          <a:ea typeface="+mn-ea"/>
          <a:cs typeface="+mn-cs"/>
        </a:defRPr>
      </a:lvl2pPr>
      <a:lvl3pPr marL="741363" indent="-336550" algn="l" rtl="0" eaLnBrk="0" fontAlgn="base" hangingPunct="0">
        <a:spcBef>
          <a:spcPts val="400"/>
        </a:spcBef>
        <a:spcAft>
          <a:spcPct val="0"/>
        </a:spcAft>
        <a:buClr>
          <a:srgbClr val="F88205"/>
        </a:buClr>
        <a:buFont typeface="Symbol" pitchFamily="18" charset="2"/>
        <a:buChar char="-"/>
        <a:defRPr sz="2200" kern="1200">
          <a:solidFill>
            <a:srgbClr val="4C4C4B"/>
          </a:solidFill>
          <a:latin typeface="Arial"/>
          <a:ea typeface="+mn-ea"/>
          <a:cs typeface="+mn-cs"/>
        </a:defRPr>
      </a:lvl3pPr>
      <a:lvl4pPr marL="854075" indent="-220663" algn="l" rtl="0" eaLnBrk="0" fontAlgn="base" hangingPunct="0">
        <a:spcBef>
          <a:spcPts val="400"/>
        </a:spcBef>
        <a:spcAft>
          <a:spcPct val="0"/>
        </a:spcAft>
        <a:buClr>
          <a:srgbClr val="F88205"/>
        </a:buClr>
        <a:buFont typeface="Arial" pitchFamily="34" charset="0"/>
        <a:buChar char="•"/>
        <a:defRPr sz="2000" kern="1200">
          <a:solidFill>
            <a:srgbClr val="4C4C4B"/>
          </a:solidFill>
          <a:latin typeface="Arial"/>
          <a:ea typeface="+mn-ea"/>
          <a:cs typeface="+mn-cs"/>
        </a:defRPr>
      </a:lvl4pPr>
      <a:lvl5pPr marL="1028700" indent="-228600" algn="l" rtl="0" eaLnBrk="0" fontAlgn="base" hangingPunct="0">
        <a:spcBef>
          <a:spcPts val="400"/>
        </a:spcBef>
        <a:spcAft>
          <a:spcPct val="0"/>
        </a:spcAft>
        <a:buClr>
          <a:srgbClr val="F88205"/>
        </a:buClr>
        <a:buFont typeface="Symbol" pitchFamily="18" charset="2"/>
        <a:buChar char="-"/>
        <a:defRPr kern="1200">
          <a:solidFill>
            <a:srgbClr val="4C4C4B"/>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9.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44.jpeg"/><Relationship Id="rId5" Type="http://schemas.openxmlformats.org/officeDocument/2006/relationships/image" Target="../media/image43.gif"/><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www.deliveringopportunit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liveringop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286" y="6277430"/>
            <a:ext cx="3512460" cy="374344"/>
          </a:xfrm>
          <a:prstGeom prst="rect">
            <a:avLst/>
          </a:prstGeom>
        </p:spPr>
      </p:pic>
      <p:pic>
        <p:nvPicPr>
          <p:cNvPr id="8" name="Picture 7" desc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
            <a:ext cx="9144000" cy="6854603"/>
          </a:xfrm>
          <a:prstGeom prst="rect">
            <a:avLst/>
          </a:prstGeom>
        </p:spPr>
      </p:pic>
    </p:spTree>
    <p:extLst>
      <p:ext uri="{BB962C8B-B14F-4D97-AF65-F5344CB8AC3E}">
        <p14:creationId xmlns:p14="http://schemas.microsoft.com/office/powerpoint/2010/main" val="73014510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236663"/>
          </a:xfrm>
        </p:spPr>
        <p:txBody>
          <a:bodyPr/>
          <a:lstStyle/>
          <a:p>
            <a:pPr algn="ctr" eaLnBrk="1" hangingPunct="1">
              <a:lnSpc>
                <a:spcPts val="3100"/>
              </a:lnSpc>
              <a:defRPr/>
            </a:pPr>
            <a:r>
              <a:rPr sz="2800" b="0" smtClean="0">
                <a:solidFill>
                  <a:schemeClr val="bg1">
                    <a:lumMod val="50000"/>
                  </a:schemeClr>
                </a:solidFill>
                <a:latin typeface="Arial" panose="020B0604020202020204" pitchFamily="34" charset="0"/>
                <a:cs typeface="Arial" panose="020B0604020202020204" pitchFamily="34" charset="0"/>
              </a:rPr>
              <a:t>Redesigned </a:t>
            </a:r>
            <a:r>
              <a:rPr sz="2800" b="0">
                <a:solidFill>
                  <a:schemeClr val="bg1">
                    <a:lumMod val="50000"/>
                  </a:schemeClr>
                </a:solidFill>
                <a:latin typeface="Arial" panose="020B0604020202020204" pitchFamily="34" charset="0"/>
                <a:cs typeface="Arial" panose="020B0604020202020204" pitchFamily="34" charset="0"/>
              </a:rPr>
              <a:t>SAT </a:t>
            </a:r>
            <a:r>
              <a:rPr sz="2800" b="0" smtClean="0">
                <a:solidFill>
                  <a:schemeClr val="bg1">
                    <a:lumMod val="50000"/>
                  </a:schemeClr>
                </a:solidFill>
                <a:latin typeface="Arial" panose="020B0604020202020204" pitchFamily="34" charset="0"/>
                <a:cs typeface="Arial" panose="020B0604020202020204" pitchFamily="34" charset="0"/>
              </a:rPr>
              <a:t>Sample Item: </a:t>
            </a:r>
            <a:br>
              <a:rPr sz="2800" b="0" smtClean="0">
                <a:solidFill>
                  <a:schemeClr val="bg1">
                    <a:lumMod val="50000"/>
                  </a:schemeClr>
                </a:solidFill>
                <a:latin typeface="Arial" panose="020B0604020202020204" pitchFamily="34" charset="0"/>
                <a:cs typeface="Arial" panose="020B0604020202020204" pitchFamily="34" charset="0"/>
              </a:rPr>
            </a:br>
            <a:r>
              <a:rPr sz="2800" b="0" smtClean="0">
                <a:solidFill>
                  <a:schemeClr val="bg1">
                    <a:lumMod val="50000"/>
                  </a:schemeClr>
                </a:solidFill>
                <a:latin typeface="Arial" panose="020B0604020202020204" pitchFamily="34" charset="0"/>
                <a:cs typeface="Arial" panose="020B0604020202020204" pitchFamily="34" charset="0"/>
              </a:rPr>
              <a:t>Relevant Words in Context (Writing &amp; Language Test)</a:t>
            </a:r>
            <a:endParaRPr sz="2800" b="0">
              <a:solidFill>
                <a:schemeClr val="bg1">
                  <a:lumMod val="50000"/>
                </a:schemeClr>
              </a:solidFill>
              <a:latin typeface="Arial" panose="020B0604020202020204" pitchFamily="34" charset="0"/>
              <a:cs typeface="Arial" panose="020B0604020202020204" pitchFamily="34" charset="0"/>
            </a:endParaRP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l="7886" t="18719" r="33990" b="44681"/>
          <a:stretch>
            <a:fillRect/>
          </a:stretch>
        </p:blipFill>
        <p:spPr bwMode="auto">
          <a:xfrm>
            <a:off x="661988" y="1624013"/>
            <a:ext cx="7820025" cy="393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80641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5EA3F15-A3B6-4573-A3E9-A2F6E789D2F8}" type="slidenum">
              <a:rPr altLang="en-US" smtClean="0">
                <a:solidFill>
                  <a:srgbClr val="00ADEE"/>
                </a:solidFill>
              </a:rPr>
              <a:pPr fontAlgn="base">
                <a:spcBef>
                  <a:spcPct val="0"/>
                </a:spcBef>
                <a:spcAft>
                  <a:spcPct val="0"/>
                </a:spcAft>
              </a:pPr>
              <a:t>11</a:t>
            </a:fld>
            <a:endParaRPr altLang="en-US" smtClean="0">
              <a:solidFill>
                <a:srgbClr val="00ADEE"/>
              </a:solidFill>
            </a:endParaRPr>
          </a:p>
        </p:txBody>
      </p:sp>
      <p:sp>
        <p:nvSpPr>
          <p:cNvPr id="12291" name="TextBox 2"/>
          <p:cNvSpPr txBox="1">
            <a:spLocks noChangeArrowheads="1"/>
          </p:cNvSpPr>
          <p:nvPr/>
        </p:nvSpPr>
        <p:spPr bwMode="auto">
          <a:xfrm>
            <a:off x="304800" y="2227263"/>
            <a:ext cx="85344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smtClean="0">
                <a:solidFill>
                  <a:srgbClr val="626262"/>
                </a:solidFill>
                <a:latin typeface="Arial" pitchFamily="34" charset="0"/>
                <a:cs typeface="Arial" pitchFamily="34" charset="0"/>
              </a:rPr>
              <a:t>The students </a:t>
            </a:r>
            <a:r>
              <a:rPr lang="en-US" altLang="en-US" sz="2400" u="sng" smtClean="0">
                <a:solidFill>
                  <a:srgbClr val="626262"/>
                </a:solidFill>
                <a:latin typeface="Arial" pitchFamily="34" charset="0"/>
                <a:cs typeface="Arial" pitchFamily="34" charset="0"/>
              </a:rPr>
              <a:t>have discovered </a:t>
            </a:r>
            <a:r>
              <a:rPr lang="en-US" altLang="en-US" sz="2400" smtClean="0">
                <a:solidFill>
                  <a:srgbClr val="626262"/>
                </a:solidFill>
                <a:latin typeface="Arial" pitchFamily="34" charset="0"/>
                <a:cs typeface="Arial" pitchFamily="34" charset="0"/>
              </a:rPr>
              <a:t>that </a:t>
            </a:r>
            <a:r>
              <a:rPr lang="en-US" altLang="en-US" sz="2400" u="sng" smtClean="0">
                <a:solidFill>
                  <a:srgbClr val="626262"/>
                </a:solidFill>
                <a:latin typeface="Arial" pitchFamily="34" charset="0"/>
                <a:cs typeface="Arial" pitchFamily="34" charset="0"/>
              </a:rPr>
              <a:t>they</a:t>
            </a:r>
            <a:r>
              <a:rPr lang="en-US" altLang="en-US" sz="2400" smtClean="0">
                <a:solidFill>
                  <a:srgbClr val="626262"/>
                </a:solidFill>
                <a:latin typeface="Arial" pitchFamily="34" charset="0"/>
                <a:cs typeface="Arial" pitchFamily="34" charset="0"/>
              </a:rPr>
              <a:t> can address issues</a:t>
            </a:r>
          </a:p>
          <a:p>
            <a:r>
              <a:rPr lang="en-US" altLang="en-US" sz="2400" smtClean="0">
                <a:solidFill>
                  <a:srgbClr val="626262"/>
                </a:solidFill>
                <a:latin typeface="Arial" pitchFamily="34" charset="0"/>
                <a:cs typeface="Arial" pitchFamily="34" charset="0"/>
              </a:rPr>
              <a:t>			A		     B		</a:t>
            </a:r>
          </a:p>
          <a:p>
            <a:endParaRPr lang="en-US" altLang="en-US" sz="2400" smtClean="0">
              <a:solidFill>
                <a:srgbClr val="626262"/>
              </a:solidFill>
              <a:latin typeface="Arial" pitchFamily="34" charset="0"/>
              <a:cs typeface="Arial" pitchFamily="34" charset="0"/>
            </a:endParaRPr>
          </a:p>
          <a:p>
            <a:r>
              <a:rPr lang="en-US" altLang="en-US" sz="2400" smtClean="0">
                <a:solidFill>
                  <a:srgbClr val="626262"/>
                </a:solidFill>
                <a:latin typeface="Arial" pitchFamily="34" charset="0"/>
                <a:cs typeface="Arial" pitchFamily="34" charset="0"/>
              </a:rPr>
              <a:t> more  effectively </a:t>
            </a:r>
            <a:r>
              <a:rPr lang="en-US" altLang="en-US" sz="2400" u="sng" smtClean="0">
                <a:solidFill>
                  <a:srgbClr val="626262"/>
                </a:solidFill>
                <a:latin typeface="Arial" pitchFamily="34" charset="0"/>
                <a:cs typeface="Arial" pitchFamily="34" charset="0"/>
              </a:rPr>
              <a:t>through</a:t>
            </a:r>
            <a:r>
              <a:rPr lang="en-US" altLang="en-US" sz="2400" smtClean="0">
                <a:solidFill>
                  <a:srgbClr val="626262"/>
                </a:solidFill>
                <a:latin typeface="Arial" pitchFamily="34" charset="0"/>
                <a:cs typeface="Arial" pitchFamily="34" charset="0"/>
              </a:rPr>
              <a:t> letter-writing campaigns  </a:t>
            </a:r>
            <a:r>
              <a:rPr lang="en-US" altLang="en-US" sz="2400" u="sng" smtClean="0">
                <a:solidFill>
                  <a:srgbClr val="626262"/>
                </a:solidFill>
                <a:latin typeface="Arial" pitchFamily="34" charset="0"/>
                <a:cs typeface="Arial" pitchFamily="34" charset="0"/>
              </a:rPr>
              <a:t>and not </a:t>
            </a:r>
          </a:p>
          <a:p>
            <a:r>
              <a:rPr lang="en-US" altLang="en-US" sz="2400" smtClean="0">
                <a:solidFill>
                  <a:srgbClr val="626262"/>
                </a:solidFill>
                <a:latin typeface="Arial" pitchFamily="34" charset="0"/>
                <a:cs typeface="Arial" pitchFamily="34" charset="0"/>
              </a:rPr>
              <a:t>			C					D</a:t>
            </a:r>
          </a:p>
          <a:p>
            <a:endParaRPr lang="en-US" altLang="en-US" sz="2400" smtClean="0">
              <a:solidFill>
                <a:srgbClr val="626262"/>
              </a:solidFill>
              <a:latin typeface="Arial" pitchFamily="34" charset="0"/>
              <a:cs typeface="Arial" pitchFamily="34" charset="0"/>
            </a:endParaRPr>
          </a:p>
          <a:p>
            <a:r>
              <a:rPr lang="en-US" altLang="en-US" sz="2400" smtClean="0">
                <a:solidFill>
                  <a:srgbClr val="626262"/>
                </a:solidFill>
                <a:latin typeface="Arial" pitchFamily="34" charset="0"/>
                <a:cs typeface="Arial" pitchFamily="34" charset="0"/>
              </a:rPr>
              <a:t>through public demonstrations.  </a:t>
            </a:r>
            <a:r>
              <a:rPr lang="en-US" altLang="en-US" sz="2400" u="sng" smtClean="0">
                <a:solidFill>
                  <a:srgbClr val="626262"/>
                </a:solidFill>
                <a:latin typeface="Arial" pitchFamily="34" charset="0"/>
                <a:cs typeface="Arial" pitchFamily="34" charset="0"/>
              </a:rPr>
              <a:t>No error</a:t>
            </a:r>
          </a:p>
          <a:p>
            <a:r>
              <a:rPr lang="en-US" altLang="en-US" sz="2400" smtClean="0">
                <a:solidFill>
                  <a:srgbClr val="626262"/>
                </a:solidFill>
                <a:latin typeface="Arial" pitchFamily="34" charset="0"/>
                <a:cs typeface="Arial" pitchFamily="34" charset="0"/>
              </a:rPr>
              <a:t>					   E</a:t>
            </a:r>
          </a:p>
        </p:txBody>
      </p:sp>
      <p:sp>
        <p:nvSpPr>
          <p:cNvPr id="7" name="Title 1"/>
          <p:cNvSpPr>
            <a:spLocks noGrp="1"/>
          </p:cNvSpPr>
          <p:nvPr>
            <p:ph type="title"/>
          </p:nvPr>
        </p:nvSpPr>
        <p:spPr>
          <a:xfrm>
            <a:off x="0" y="0"/>
            <a:ext cx="9144000" cy="1236663"/>
          </a:xfrm>
        </p:spPr>
        <p:txBody>
          <a:bodyPr/>
          <a:lstStyle/>
          <a:p>
            <a:pPr algn="ctr" eaLnBrk="1" hangingPunct="1">
              <a:lnSpc>
                <a:spcPts val="3100"/>
              </a:lnSpc>
              <a:defRPr/>
            </a:pPr>
            <a:r>
              <a:rPr sz="3000" b="0">
                <a:solidFill>
                  <a:schemeClr val="bg1">
                    <a:lumMod val="50000"/>
                  </a:schemeClr>
                </a:solidFill>
                <a:latin typeface="Arial" panose="020B0604020202020204" pitchFamily="34" charset="0"/>
                <a:cs typeface="Arial" panose="020B0604020202020204" pitchFamily="34" charset="0"/>
              </a:rPr>
              <a:t>Current SAT Example: </a:t>
            </a:r>
            <a:r>
              <a:rPr sz="3000" b="0" smtClean="0">
                <a:solidFill>
                  <a:schemeClr val="bg1">
                    <a:lumMod val="50000"/>
                  </a:schemeClr>
                </a:solidFill>
                <a:latin typeface="Arial" panose="020B0604020202020204" pitchFamily="34" charset="0"/>
                <a:cs typeface="Arial" panose="020B0604020202020204" pitchFamily="34" charset="0"/>
              </a:rPr>
              <a:t>Identifying </a:t>
            </a:r>
            <a:r>
              <a:rPr sz="3000" b="0">
                <a:solidFill>
                  <a:schemeClr val="bg1">
                    <a:lumMod val="50000"/>
                  </a:schemeClr>
                </a:solidFill>
                <a:latin typeface="Arial" panose="020B0604020202020204" pitchFamily="34" charset="0"/>
                <a:cs typeface="Arial" panose="020B0604020202020204" pitchFamily="34" charset="0"/>
              </a:rPr>
              <a:t>Sentence </a:t>
            </a:r>
            <a:r>
              <a:rPr sz="3000" b="0" smtClean="0">
                <a:solidFill>
                  <a:schemeClr val="bg1">
                    <a:lumMod val="50000"/>
                  </a:schemeClr>
                </a:solidFill>
                <a:latin typeface="Arial" panose="020B0604020202020204" pitchFamily="34" charset="0"/>
                <a:cs typeface="Arial" panose="020B0604020202020204" pitchFamily="34" charset="0"/>
              </a:rPr>
              <a:t>Errors</a:t>
            </a:r>
            <a:endParaRPr sz="3000" b="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90850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l="9615" t="35667" r="33269" b="26633"/>
          <a:stretch>
            <a:fillRect/>
          </a:stretch>
        </p:blipFill>
        <p:spPr bwMode="auto">
          <a:xfrm>
            <a:off x="627063" y="1660525"/>
            <a:ext cx="7889875" cy="416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0" y="0"/>
            <a:ext cx="9144000" cy="1236663"/>
          </a:xfrm>
        </p:spPr>
        <p:txBody>
          <a:bodyPr/>
          <a:lstStyle/>
          <a:p>
            <a:pPr algn="ctr" eaLnBrk="1" hangingPunct="1">
              <a:lnSpc>
                <a:spcPts val="3100"/>
              </a:lnSpc>
              <a:defRPr/>
            </a:pPr>
            <a:r>
              <a:rPr sz="2800" b="0" smtClean="0">
                <a:solidFill>
                  <a:schemeClr val="bg1">
                    <a:lumMod val="50000"/>
                  </a:schemeClr>
                </a:solidFill>
                <a:latin typeface="Arial" panose="020B0604020202020204" pitchFamily="34" charset="0"/>
                <a:cs typeface="Arial" panose="020B0604020202020204" pitchFamily="34" charset="0"/>
              </a:rPr>
              <a:t>Redesigned </a:t>
            </a:r>
            <a:r>
              <a:rPr sz="2800" b="0">
                <a:solidFill>
                  <a:schemeClr val="bg1">
                    <a:lumMod val="50000"/>
                  </a:schemeClr>
                </a:solidFill>
                <a:latin typeface="Arial" panose="020B0604020202020204" pitchFamily="34" charset="0"/>
                <a:cs typeface="Arial" panose="020B0604020202020204" pitchFamily="34" charset="0"/>
              </a:rPr>
              <a:t>SAT </a:t>
            </a:r>
            <a:r>
              <a:rPr sz="2800" b="0" smtClean="0">
                <a:solidFill>
                  <a:schemeClr val="bg1">
                    <a:lumMod val="50000"/>
                  </a:schemeClr>
                </a:solidFill>
                <a:latin typeface="Arial" panose="020B0604020202020204" pitchFamily="34" charset="0"/>
                <a:cs typeface="Arial" panose="020B0604020202020204" pitchFamily="34" charset="0"/>
              </a:rPr>
              <a:t>Sample Item: </a:t>
            </a:r>
            <a:br>
              <a:rPr sz="2800" b="0" smtClean="0">
                <a:solidFill>
                  <a:schemeClr val="bg1">
                    <a:lumMod val="50000"/>
                  </a:schemeClr>
                </a:solidFill>
                <a:latin typeface="Arial" panose="020B0604020202020204" pitchFamily="34" charset="0"/>
                <a:cs typeface="Arial" panose="020B0604020202020204" pitchFamily="34" charset="0"/>
              </a:rPr>
            </a:br>
            <a:r>
              <a:rPr sz="2800" b="0" smtClean="0">
                <a:solidFill>
                  <a:schemeClr val="bg1">
                    <a:lumMod val="50000"/>
                  </a:schemeClr>
                </a:solidFill>
                <a:latin typeface="Arial" panose="020B0604020202020204" pitchFamily="34" charset="0"/>
                <a:cs typeface="Arial" panose="020B0604020202020204" pitchFamily="34" charset="0"/>
              </a:rPr>
              <a:t>Relevant Words in Context (Writing &amp; Language Test)</a:t>
            </a:r>
            <a:endParaRPr sz="2800" b="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82558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auto">
          <a:xfrm>
            <a:off x="3041675" y="1837673"/>
            <a:ext cx="5492466" cy="31826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00050" indent="-400050" algn="l" rtl="0" fontAlgn="base">
              <a:spcBef>
                <a:spcPts val="400"/>
              </a:spcBef>
              <a:spcAft>
                <a:spcPct val="0"/>
              </a:spcAft>
              <a:buClr>
                <a:schemeClr val="accent1"/>
              </a:buClr>
              <a:buSzPct val="112000"/>
              <a:buFontTx/>
              <a:buBlip>
                <a:blip r:embed="rId3"/>
              </a:buBlip>
              <a:defRPr sz="2800" b="1" kern="1200">
                <a:solidFill>
                  <a:srgbClr val="00539A"/>
                </a:solidFill>
                <a:latin typeface="Arial"/>
                <a:ea typeface="+mn-ea"/>
                <a:cs typeface="+mn-cs"/>
              </a:defRPr>
            </a:lvl1pPr>
            <a:lvl2pPr marL="640080" indent="-228600" algn="l" rtl="0" fontAlgn="base">
              <a:spcBef>
                <a:spcPts val="800"/>
              </a:spcBef>
              <a:spcAft>
                <a:spcPts val="200"/>
              </a:spcAft>
              <a:buClr>
                <a:schemeClr val="accent1"/>
              </a:buClr>
              <a:buSzPct val="100000"/>
              <a:buFontTx/>
              <a:buBlip>
                <a:blip r:embed="rId4"/>
              </a:buBlip>
              <a:defRPr sz="2400" kern="1200">
                <a:solidFill>
                  <a:srgbClr val="00539A"/>
                </a:solidFill>
                <a:latin typeface="Arial"/>
                <a:ea typeface="+mn-ea"/>
                <a:cs typeface="+mn-cs"/>
              </a:defRPr>
            </a:lvl2pPr>
            <a:lvl3pPr marL="868680" indent="-228600" algn="l" rtl="0" fontAlgn="base">
              <a:spcBef>
                <a:spcPts val="500"/>
              </a:spcBef>
              <a:spcAft>
                <a:spcPts val="200"/>
              </a:spcAft>
              <a:buClr>
                <a:srgbClr val="4C4C4B"/>
              </a:buClr>
              <a:buFont typeface="Symbol" pitchFamily="18" charset="2"/>
              <a:buChar char="-"/>
              <a:defRPr sz="2000" kern="1200">
                <a:solidFill>
                  <a:srgbClr val="4C4C4B"/>
                </a:solidFill>
                <a:latin typeface="Arial"/>
                <a:ea typeface="+mn-ea"/>
                <a:cs typeface="+mn-cs"/>
              </a:defRPr>
            </a:lvl3pPr>
            <a:lvl4pPr marL="1024128" indent="-166688" algn="l" rtl="0" fontAlgn="base">
              <a:spcBef>
                <a:spcPts val="300"/>
              </a:spcBef>
              <a:spcAft>
                <a:spcPts val="200"/>
              </a:spcAft>
              <a:buClr>
                <a:srgbClr val="4C4C4B"/>
              </a:buClr>
              <a:buFont typeface="Arial" charset="0"/>
              <a:buChar char="•"/>
              <a:defRPr sz="1800" kern="1200">
                <a:solidFill>
                  <a:srgbClr val="4C4C4B"/>
                </a:solidFill>
                <a:latin typeface="Arial"/>
                <a:ea typeface="+mn-ea"/>
                <a:cs typeface="+mn-cs"/>
              </a:defRPr>
            </a:lvl4pPr>
            <a:lvl5pPr marL="1257300" indent="-228600" algn="l" rtl="0" fontAlgn="base">
              <a:spcBef>
                <a:spcPts val="300"/>
              </a:spcBef>
              <a:spcAft>
                <a:spcPts val="200"/>
              </a:spcAft>
              <a:buClr>
                <a:srgbClr val="4C4C4B"/>
              </a:buClr>
              <a:buFont typeface="Symbol" pitchFamily="18" charset="2"/>
              <a:buChar char="-"/>
              <a:defRPr sz="1600" kern="1200">
                <a:solidFill>
                  <a:srgbClr val="4C4C4B"/>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Clr>
                <a:srgbClr val="00ADEE"/>
              </a:buClr>
              <a:buFontTx/>
              <a:buNone/>
            </a:pPr>
            <a:r>
              <a:rPr lang="en-US" sz="2000" b="0" dirty="0">
                <a:solidFill>
                  <a:srgbClr val="626262"/>
                </a:solidFill>
              </a:rPr>
              <a:t>Students will be asked to:</a:t>
            </a:r>
          </a:p>
          <a:p>
            <a:pPr>
              <a:spcAft>
                <a:spcPts val="0"/>
              </a:spcAft>
              <a:buClr>
                <a:srgbClr val="00ADEE"/>
              </a:buClr>
            </a:pPr>
            <a:r>
              <a:rPr lang="en-US" sz="2000" b="0" dirty="0">
                <a:solidFill>
                  <a:srgbClr val="626262"/>
                </a:solidFill>
              </a:rPr>
              <a:t>Interpret, synthesize, and use evidence found in a wide range of sources </a:t>
            </a:r>
            <a:br>
              <a:rPr lang="en-US" sz="2000" b="0" dirty="0">
                <a:solidFill>
                  <a:srgbClr val="626262"/>
                </a:solidFill>
              </a:rPr>
            </a:br>
            <a:endParaRPr lang="en-US" sz="2000" b="0" dirty="0">
              <a:solidFill>
                <a:srgbClr val="626262"/>
              </a:solidFill>
            </a:endParaRPr>
          </a:p>
          <a:p>
            <a:pPr>
              <a:spcAft>
                <a:spcPts val="0"/>
              </a:spcAft>
              <a:buClr>
                <a:srgbClr val="00ADEE"/>
              </a:buClr>
            </a:pPr>
            <a:r>
              <a:rPr lang="en-US" sz="2000" b="0" dirty="0">
                <a:solidFill>
                  <a:srgbClr val="626262"/>
                </a:solidFill>
              </a:rPr>
              <a:t>Support the answers they choose</a:t>
            </a:r>
            <a:br>
              <a:rPr lang="en-US" sz="2000" b="0" dirty="0">
                <a:solidFill>
                  <a:srgbClr val="626262"/>
                </a:solidFill>
              </a:rPr>
            </a:br>
            <a:endParaRPr lang="en-US" sz="2000" b="0" dirty="0">
              <a:solidFill>
                <a:srgbClr val="626262"/>
              </a:solidFill>
            </a:endParaRPr>
          </a:p>
          <a:p>
            <a:pPr>
              <a:spcAft>
                <a:spcPts val="0"/>
              </a:spcAft>
              <a:buClr>
                <a:srgbClr val="00ADEE"/>
              </a:buClr>
            </a:pPr>
            <a:r>
              <a:rPr lang="en-US" sz="2000" b="0" dirty="0">
                <a:solidFill>
                  <a:srgbClr val="626262"/>
                </a:solidFill>
              </a:rPr>
              <a:t>Integrate information conveyed through both reading passages and informational graphics</a:t>
            </a:r>
          </a:p>
        </p:txBody>
      </p:sp>
      <p:pic>
        <p:nvPicPr>
          <p:cNvPr id="7" name="Picture 6" descr="evidenc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34" y="2206948"/>
            <a:ext cx="2752286" cy="2414016"/>
          </a:xfrm>
          <a:prstGeom prst="rect">
            <a:avLst/>
          </a:prstGeom>
        </p:spPr>
      </p:pic>
      <p:sp>
        <p:nvSpPr>
          <p:cNvPr id="8" name="Title 1"/>
          <p:cNvSpPr>
            <a:spLocks noGrp="1"/>
          </p:cNvSpPr>
          <p:nvPr>
            <p:ph type="title"/>
          </p:nvPr>
        </p:nvSpPr>
        <p:spPr>
          <a:xfrm>
            <a:off x="495300" y="333376"/>
            <a:ext cx="7924800" cy="639763"/>
          </a:xfrm>
        </p:spPr>
        <p:txBody>
          <a:bodyPr rtlCol="0">
            <a:noAutofit/>
          </a:bodyPr>
          <a:lstStyle/>
          <a:p>
            <a:pPr algn="ctr"/>
            <a:r>
              <a:rPr lang="en-US" sz="3200" b="0" dirty="0" smtClean="0">
                <a:solidFill>
                  <a:schemeClr val="bg2">
                    <a:lumMod val="75000"/>
                  </a:schemeClr>
                </a:solidFill>
                <a:latin typeface="Arial" pitchFamily="34" charset="0"/>
                <a:ea typeface="+mn-ea"/>
                <a:cs typeface="Arial" pitchFamily="34" charset="0"/>
              </a:rPr>
              <a:t>8 Key Changes to the SAT</a:t>
            </a:r>
            <a:endParaRPr lang="en-US" sz="3200" b="0" dirty="0">
              <a:solidFill>
                <a:schemeClr val="bg2">
                  <a:lumMod val="75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307413572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458913"/>
            <a:ext cx="8229600" cy="4745037"/>
          </a:xfrm>
        </p:spPr>
        <p:txBody>
          <a:bodyPr/>
          <a:lstStyle/>
          <a:p>
            <a:pPr marL="0" indent="0" eaLnBrk="1" hangingPunct="1">
              <a:spcBef>
                <a:spcPts val="600"/>
              </a:spcBef>
              <a:spcAft>
                <a:spcPts val="600"/>
              </a:spcAft>
              <a:buFontTx/>
              <a:buNone/>
              <a:defRPr/>
            </a:pPr>
            <a:r>
              <a:rPr lang="en-US" sz="2400" b="1" dirty="0">
                <a:solidFill>
                  <a:srgbClr val="626262"/>
                </a:solidFill>
              </a:rPr>
              <a:t>Based on information presented in the passage, which best describes what Georgia was “tired of ” (line 8) ? </a:t>
            </a:r>
          </a:p>
          <a:p>
            <a:pPr marL="292417" lvl="1" indent="0" eaLnBrk="1" hangingPunct="1">
              <a:spcBef>
                <a:spcPts val="600"/>
              </a:spcBef>
              <a:spcAft>
                <a:spcPts val="600"/>
              </a:spcAft>
              <a:buFont typeface="Lucida Grande"/>
              <a:buNone/>
              <a:defRPr/>
            </a:pPr>
            <a:r>
              <a:rPr lang="en-US" dirty="0">
                <a:solidFill>
                  <a:srgbClr val="626262"/>
                </a:solidFill>
              </a:rPr>
              <a:t>(A) Being forced to earn a living </a:t>
            </a:r>
          </a:p>
          <a:p>
            <a:pPr marL="292417" lvl="1" indent="0" eaLnBrk="1" hangingPunct="1">
              <a:spcBef>
                <a:spcPts val="600"/>
              </a:spcBef>
              <a:spcAft>
                <a:spcPts val="600"/>
              </a:spcAft>
              <a:buFont typeface="Lucida Grande"/>
              <a:buNone/>
              <a:defRPr/>
            </a:pPr>
            <a:r>
              <a:rPr lang="en-US" dirty="0">
                <a:solidFill>
                  <a:srgbClr val="626262"/>
                </a:solidFill>
              </a:rPr>
              <a:t>(B) Being teased about Joseph Tank </a:t>
            </a:r>
          </a:p>
          <a:p>
            <a:pPr marL="806450" lvl="1" indent="-514350" eaLnBrk="1" hangingPunct="1">
              <a:spcBef>
                <a:spcPts val="600"/>
              </a:spcBef>
              <a:spcAft>
                <a:spcPts val="600"/>
              </a:spcAft>
              <a:buFont typeface="Lucida Grande"/>
              <a:buNone/>
              <a:defRPr/>
            </a:pPr>
            <a:r>
              <a:rPr lang="en-US" dirty="0">
                <a:solidFill>
                  <a:srgbClr val="626262"/>
                </a:solidFill>
              </a:rPr>
              <a:t>(C) Being considered a hack writer by some of her colleagues </a:t>
            </a:r>
          </a:p>
          <a:p>
            <a:pPr marL="292417" lvl="1" indent="0" eaLnBrk="1" hangingPunct="1">
              <a:spcBef>
                <a:spcPts val="600"/>
              </a:spcBef>
              <a:spcAft>
                <a:spcPts val="600"/>
              </a:spcAft>
              <a:buFont typeface="Lucida Grande"/>
              <a:buNone/>
              <a:defRPr/>
            </a:pPr>
            <a:r>
              <a:rPr lang="en-US" dirty="0">
                <a:solidFill>
                  <a:srgbClr val="626262"/>
                </a:solidFill>
              </a:rPr>
              <a:t>(D) Being betrayed by her supposed friends </a:t>
            </a:r>
          </a:p>
          <a:p>
            <a:pPr marL="292417" lvl="1" indent="0" eaLnBrk="1" hangingPunct="1">
              <a:spcBef>
                <a:spcPts val="600"/>
              </a:spcBef>
              <a:spcAft>
                <a:spcPts val="600"/>
              </a:spcAft>
              <a:buFont typeface="Lucida Grande"/>
              <a:buNone/>
              <a:defRPr/>
            </a:pPr>
            <a:r>
              <a:rPr lang="en-US" dirty="0">
                <a:solidFill>
                  <a:srgbClr val="626262"/>
                </a:solidFill>
              </a:rPr>
              <a:t>(E) Being the only woman in the newsroom</a:t>
            </a:r>
          </a:p>
          <a:p>
            <a:pPr marL="0" indent="0" eaLnBrk="1" hangingPunct="1">
              <a:buFontTx/>
              <a:buNone/>
              <a:defRPr/>
            </a:pPr>
            <a:endParaRPr lang="en-US" dirty="0"/>
          </a:p>
        </p:txBody>
      </p:sp>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F3C17AD-87FF-4C8C-86B1-50260B6E4227}" type="slidenum">
              <a:rPr altLang="en-US" smtClean="0">
                <a:solidFill>
                  <a:srgbClr val="00ADEE"/>
                </a:solidFill>
              </a:rPr>
              <a:pPr fontAlgn="base">
                <a:spcBef>
                  <a:spcPct val="0"/>
                </a:spcBef>
                <a:spcAft>
                  <a:spcPct val="0"/>
                </a:spcAft>
              </a:pPr>
              <a:t>14</a:t>
            </a:fld>
            <a:endParaRPr altLang="en-US" smtClean="0">
              <a:solidFill>
                <a:srgbClr val="00ADEE"/>
              </a:solidFill>
            </a:endParaRPr>
          </a:p>
        </p:txBody>
      </p:sp>
      <p:sp>
        <p:nvSpPr>
          <p:cNvPr id="8" name="Title 1"/>
          <p:cNvSpPr>
            <a:spLocks noGrp="1"/>
          </p:cNvSpPr>
          <p:nvPr>
            <p:ph type="title"/>
          </p:nvPr>
        </p:nvSpPr>
        <p:spPr>
          <a:xfrm>
            <a:off x="0" y="0"/>
            <a:ext cx="9144000" cy="1236663"/>
          </a:xfrm>
        </p:spPr>
        <p:txBody>
          <a:bodyPr/>
          <a:lstStyle/>
          <a:p>
            <a:pPr algn="ctr" eaLnBrk="1" hangingPunct="1">
              <a:lnSpc>
                <a:spcPts val="3100"/>
              </a:lnSpc>
              <a:defRPr/>
            </a:pPr>
            <a:r>
              <a:rPr sz="3600" b="0" dirty="0">
                <a:solidFill>
                  <a:schemeClr val="bg1">
                    <a:lumMod val="50000"/>
                  </a:schemeClr>
                </a:solidFill>
                <a:latin typeface="Arial" panose="020B0604020202020204" pitchFamily="34" charset="0"/>
                <a:cs typeface="Arial" panose="020B0604020202020204" pitchFamily="34" charset="0"/>
              </a:rPr>
              <a:t>Current SAT Example: </a:t>
            </a:r>
            <a:r>
              <a:rPr sz="3600" b="0" dirty="0" smtClean="0">
                <a:solidFill>
                  <a:schemeClr val="bg1">
                    <a:lumMod val="50000"/>
                  </a:schemeClr>
                </a:solidFill>
                <a:latin typeface="Arial" panose="020B0604020202020204" pitchFamily="34" charset="0"/>
                <a:cs typeface="Arial" panose="020B0604020202020204" pitchFamily="34" charset="0"/>
              </a:rPr>
              <a:t>Critical Reading</a:t>
            </a:r>
            <a:endParaRPr sz="36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10129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l="21376" t="26134" r="36812" b="35677"/>
          <a:stretch>
            <a:fillRect/>
          </a:stretch>
        </p:blipFill>
        <p:spPr bwMode="auto">
          <a:xfrm>
            <a:off x="76200" y="1228725"/>
            <a:ext cx="5097463"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21621" t="68509" r="35577" b="8053"/>
          <a:stretch/>
        </p:blipFill>
        <p:spPr bwMode="auto">
          <a:xfrm>
            <a:off x="4343400" y="4267200"/>
            <a:ext cx="469667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236663"/>
          </a:xfrm>
        </p:spPr>
        <p:txBody>
          <a:bodyPr vert="horz" lIns="91440" tIns="45720" rIns="91440" bIns="45720" rtlCol="0" anchor="ctr">
            <a:noAutofit/>
          </a:bodyPr>
          <a:lstStyle/>
          <a:p>
            <a:pPr algn="ctr" eaLnBrk="1" hangingPunct="1">
              <a:lnSpc>
                <a:spcPts val="3100"/>
              </a:lnSpc>
              <a:defRPr/>
            </a:pPr>
            <a:r>
              <a:rPr lang="en-US" sz="3200" b="0" dirty="0" smtClean="0">
                <a:solidFill>
                  <a:schemeClr val="bg1">
                    <a:lumMod val="50000"/>
                  </a:schemeClr>
                </a:solidFill>
                <a:latin typeface="Arial" panose="020B0604020202020204" pitchFamily="34" charset="0"/>
                <a:cs typeface="Arial" panose="020B0604020202020204" pitchFamily="34" charset="0"/>
              </a:rPr>
              <a:t>Redesigned </a:t>
            </a:r>
            <a:r>
              <a:rPr lang="en-US" sz="3200" b="0" dirty="0">
                <a:solidFill>
                  <a:schemeClr val="bg1">
                    <a:lumMod val="50000"/>
                  </a:schemeClr>
                </a:solidFill>
                <a:latin typeface="Arial" panose="020B0604020202020204" pitchFamily="34" charset="0"/>
                <a:cs typeface="Arial" panose="020B0604020202020204" pitchFamily="34" charset="0"/>
              </a:rPr>
              <a:t>SAT </a:t>
            </a:r>
            <a:r>
              <a:rPr lang="en-US" sz="3200" b="0" dirty="0" smtClean="0">
                <a:solidFill>
                  <a:schemeClr val="bg1">
                    <a:lumMod val="50000"/>
                  </a:schemeClr>
                </a:solidFill>
                <a:latin typeface="Arial" panose="020B0604020202020204" pitchFamily="34" charset="0"/>
                <a:cs typeface="Arial" panose="020B0604020202020204" pitchFamily="34" charset="0"/>
              </a:rPr>
              <a:t>Sample Item: </a:t>
            </a:r>
            <a:br>
              <a:rPr lang="en-US" sz="3200" b="0" dirty="0" smtClean="0">
                <a:solidFill>
                  <a:schemeClr val="bg1">
                    <a:lumMod val="50000"/>
                  </a:schemeClr>
                </a:solidFill>
                <a:latin typeface="Arial" panose="020B0604020202020204" pitchFamily="34" charset="0"/>
                <a:cs typeface="Arial" panose="020B0604020202020204" pitchFamily="34" charset="0"/>
              </a:rPr>
            </a:br>
            <a:r>
              <a:rPr lang="en-US" sz="3200" b="0" dirty="0" smtClean="0">
                <a:solidFill>
                  <a:schemeClr val="bg1">
                    <a:lumMod val="50000"/>
                  </a:schemeClr>
                </a:solidFill>
                <a:latin typeface="Arial" panose="020B0604020202020204" pitchFamily="34" charset="0"/>
                <a:cs typeface="Arial" panose="020B0604020202020204" pitchFamily="34" charset="0"/>
              </a:rPr>
              <a:t>Command of Evidence (Reading Test)</a:t>
            </a:r>
            <a:endParaRPr lang="en-US" sz="3200" b="0" dirty="0">
              <a:solidFill>
                <a:schemeClr val="bg1">
                  <a:lumMod val="50000"/>
                </a:schemeClr>
              </a:solidFill>
              <a:latin typeface="Arial" panose="020B0604020202020204" pitchFamily="34" charset="0"/>
              <a:cs typeface="Arial" panose="020B0604020202020204" pitchFamily="34" charset="0"/>
            </a:endParaRPr>
          </a:p>
        </p:txBody>
      </p:sp>
      <p:cxnSp>
        <p:nvCxnSpPr>
          <p:cNvPr id="11" name="Straight Connector 10"/>
          <p:cNvCxnSpPr>
            <a:stCxn id="5" idx="0"/>
          </p:cNvCxnSpPr>
          <p:nvPr/>
        </p:nvCxnSpPr>
        <p:spPr>
          <a:xfrm flipH="1" flipV="1">
            <a:off x="6691313" y="1905000"/>
            <a:ext cx="0" cy="23622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73663" y="1905000"/>
            <a:ext cx="1517650" cy="0"/>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9438" y="2027238"/>
            <a:ext cx="4267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9438" y="2230438"/>
            <a:ext cx="4267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9438" y="2433638"/>
            <a:ext cx="4267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9438" y="2638425"/>
            <a:ext cx="4267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32965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23521" t="10457" r="38943" b="34015"/>
          <a:stretch/>
        </p:blipFill>
        <p:spPr bwMode="auto">
          <a:xfrm>
            <a:off x="2133600" y="1295400"/>
            <a:ext cx="4572000" cy="54108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0" y="0"/>
            <a:ext cx="9144000" cy="1236663"/>
          </a:xfrm>
        </p:spPr>
        <p:txBody>
          <a:bodyPr vert="horz" lIns="91440" tIns="45720" rIns="91440" bIns="45720" rtlCol="0" anchor="ctr">
            <a:noAutofit/>
          </a:bodyPr>
          <a:lstStyle/>
          <a:p>
            <a:pPr algn="ctr" eaLnBrk="1" hangingPunct="1">
              <a:lnSpc>
                <a:spcPts val="3100"/>
              </a:lnSpc>
              <a:defRPr/>
            </a:pPr>
            <a:r>
              <a:rPr lang="en-US" sz="3200" b="0" dirty="0" smtClean="0">
                <a:solidFill>
                  <a:schemeClr val="bg1">
                    <a:lumMod val="50000"/>
                  </a:schemeClr>
                </a:solidFill>
                <a:latin typeface="Arial" panose="020B0604020202020204" pitchFamily="34" charset="0"/>
                <a:cs typeface="Arial" panose="020B0604020202020204" pitchFamily="34" charset="0"/>
              </a:rPr>
              <a:t>Redesigned </a:t>
            </a:r>
            <a:r>
              <a:rPr lang="en-US" sz="3200" b="0" dirty="0">
                <a:solidFill>
                  <a:schemeClr val="bg1">
                    <a:lumMod val="50000"/>
                  </a:schemeClr>
                </a:solidFill>
                <a:latin typeface="Arial" panose="020B0604020202020204" pitchFamily="34" charset="0"/>
                <a:cs typeface="Arial" panose="020B0604020202020204" pitchFamily="34" charset="0"/>
              </a:rPr>
              <a:t>SAT </a:t>
            </a:r>
            <a:r>
              <a:rPr lang="en-US" sz="3200" b="0" dirty="0" smtClean="0">
                <a:solidFill>
                  <a:schemeClr val="bg1">
                    <a:lumMod val="50000"/>
                  </a:schemeClr>
                </a:solidFill>
                <a:latin typeface="Arial" panose="020B0604020202020204" pitchFamily="34" charset="0"/>
                <a:cs typeface="Arial" panose="020B0604020202020204" pitchFamily="34" charset="0"/>
              </a:rPr>
              <a:t>Sample Item: </a:t>
            </a:r>
            <a:br>
              <a:rPr lang="en-US" sz="3200" b="0" dirty="0" smtClean="0">
                <a:solidFill>
                  <a:schemeClr val="bg1">
                    <a:lumMod val="50000"/>
                  </a:schemeClr>
                </a:solidFill>
                <a:latin typeface="Arial" panose="020B0604020202020204" pitchFamily="34" charset="0"/>
                <a:cs typeface="Arial" panose="020B0604020202020204" pitchFamily="34" charset="0"/>
              </a:rPr>
            </a:br>
            <a:r>
              <a:rPr lang="en-US" sz="3200" b="0" dirty="0" smtClean="0">
                <a:solidFill>
                  <a:schemeClr val="bg1">
                    <a:lumMod val="50000"/>
                  </a:schemeClr>
                </a:solidFill>
                <a:latin typeface="Arial" panose="020B0604020202020204" pitchFamily="34" charset="0"/>
                <a:cs typeface="Arial" panose="020B0604020202020204" pitchFamily="34" charset="0"/>
              </a:rPr>
              <a:t>Command of Evidence (Reading Test) Continued</a:t>
            </a:r>
            <a:endParaRPr lang="en-US" sz="32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05289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l="23174" t="24280" r="37692" b="27164"/>
          <a:stretch>
            <a:fillRect/>
          </a:stretch>
        </p:blipFill>
        <p:spPr bwMode="auto">
          <a:xfrm>
            <a:off x="439738" y="1360488"/>
            <a:ext cx="4770437" cy="473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l="24133" t="53307" r="40096" b="25661"/>
          <a:stretch>
            <a:fillRect/>
          </a:stretch>
        </p:blipFill>
        <p:spPr bwMode="auto">
          <a:xfrm>
            <a:off x="4252913" y="4038600"/>
            <a:ext cx="469741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236663"/>
          </a:xfrm>
        </p:spPr>
        <p:txBody>
          <a:bodyPr vert="horz" lIns="91440" tIns="45720" rIns="91440" bIns="45720" rtlCol="0" anchor="ctr">
            <a:noAutofit/>
          </a:bodyPr>
          <a:lstStyle/>
          <a:p>
            <a:pPr algn="ctr" eaLnBrk="1" hangingPunct="1">
              <a:lnSpc>
                <a:spcPts val="3100"/>
              </a:lnSpc>
              <a:defRPr/>
            </a:pPr>
            <a:r>
              <a:rPr lang="en-US" sz="3200" b="0" dirty="0" smtClean="0">
                <a:solidFill>
                  <a:schemeClr val="bg1">
                    <a:lumMod val="50000"/>
                  </a:schemeClr>
                </a:solidFill>
                <a:latin typeface="Arial" panose="020B0604020202020204" pitchFamily="34" charset="0"/>
                <a:cs typeface="Arial" panose="020B0604020202020204" pitchFamily="34" charset="0"/>
              </a:rPr>
              <a:t>Redesigned </a:t>
            </a:r>
            <a:r>
              <a:rPr lang="en-US" sz="3200" b="0" dirty="0">
                <a:solidFill>
                  <a:schemeClr val="bg1">
                    <a:lumMod val="50000"/>
                  </a:schemeClr>
                </a:solidFill>
                <a:latin typeface="Arial" panose="020B0604020202020204" pitchFamily="34" charset="0"/>
                <a:cs typeface="Arial" panose="020B0604020202020204" pitchFamily="34" charset="0"/>
              </a:rPr>
              <a:t>SAT </a:t>
            </a:r>
            <a:r>
              <a:rPr lang="en-US" sz="3200" b="0" dirty="0" smtClean="0">
                <a:solidFill>
                  <a:schemeClr val="bg1">
                    <a:lumMod val="50000"/>
                  </a:schemeClr>
                </a:solidFill>
                <a:latin typeface="Arial" panose="020B0604020202020204" pitchFamily="34" charset="0"/>
                <a:cs typeface="Arial" panose="020B0604020202020204" pitchFamily="34" charset="0"/>
              </a:rPr>
              <a:t>Sample Item: </a:t>
            </a:r>
            <a:br>
              <a:rPr lang="en-US" sz="3200" b="0" dirty="0" smtClean="0">
                <a:solidFill>
                  <a:schemeClr val="bg1">
                    <a:lumMod val="50000"/>
                  </a:schemeClr>
                </a:solidFill>
                <a:latin typeface="Arial" panose="020B0604020202020204" pitchFamily="34" charset="0"/>
                <a:cs typeface="Arial" panose="020B0604020202020204" pitchFamily="34" charset="0"/>
              </a:rPr>
            </a:br>
            <a:r>
              <a:rPr lang="en-US" sz="3200" b="0" dirty="0" smtClean="0">
                <a:solidFill>
                  <a:schemeClr val="bg1">
                    <a:lumMod val="50000"/>
                  </a:schemeClr>
                </a:solidFill>
                <a:latin typeface="Arial" panose="020B0604020202020204" pitchFamily="34" charset="0"/>
                <a:cs typeface="Arial" panose="020B0604020202020204" pitchFamily="34" charset="0"/>
              </a:rPr>
              <a:t>Command of Evidence (Writing &amp; Language Test)</a:t>
            </a:r>
            <a:endParaRPr lang="en-US" sz="3200" b="0" dirty="0">
              <a:solidFill>
                <a:schemeClr val="bg1">
                  <a:lumMod val="50000"/>
                </a:schemeClr>
              </a:solidFill>
              <a:latin typeface="Arial" panose="020B0604020202020204" pitchFamily="34" charset="0"/>
              <a:cs typeface="Arial" panose="020B0604020202020204" pitchFamily="34" charset="0"/>
            </a:endParaRPr>
          </a:p>
        </p:txBody>
      </p:sp>
      <p:sp>
        <p:nvSpPr>
          <p:cNvPr id="15365" name="Rectangle 3"/>
          <p:cNvSpPr>
            <a:spLocks noChangeArrowheads="1"/>
          </p:cNvSpPr>
          <p:nvPr/>
        </p:nvSpPr>
        <p:spPr bwMode="gray">
          <a:xfrm>
            <a:off x="8382000" y="5070475"/>
            <a:ext cx="152400" cy="95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sz="1400" b="1" smtClean="0">
              <a:solidFill>
                <a:srgbClr val="FFFFFF"/>
              </a:solidFill>
              <a:cs typeface="Arial" pitchFamily="34" charset="0"/>
            </a:endParaRPr>
          </a:p>
        </p:txBody>
      </p:sp>
    </p:spTree>
    <p:extLst>
      <p:ext uri="{BB962C8B-B14F-4D97-AF65-F5344CB8AC3E}">
        <p14:creationId xmlns:p14="http://schemas.microsoft.com/office/powerpoint/2010/main" val="294822605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auto">
          <a:xfrm>
            <a:off x="3041675" y="1717646"/>
            <a:ext cx="5492466" cy="34227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00050" indent="-400050" algn="l" rtl="0" fontAlgn="base">
              <a:spcBef>
                <a:spcPts val="400"/>
              </a:spcBef>
              <a:spcAft>
                <a:spcPct val="0"/>
              </a:spcAft>
              <a:buClr>
                <a:schemeClr val="accent1"/>
              </a:buClr>
              <a:buSzPct val="112000"/>
              <a:buFontTx/>
              <a:buBlip>
                <a:blip r:embed="rId3"/>
              </a:buBlip>
              <a:defRPr sz="2800" b="1" kern="1200">
                <a:solidFill>
                  <a:srgbClr val="00539A"/>
                </a:solidFill>
                <a:latin typeface="Arial"/>
                <a:ea typeface="+mn-ea"/>
                <a:cs typeface="+mn-cs"/>
              </a:defRPr>
            </a:lvl1pPr>
            <a:lvl2pPr marL="640080" indent="-228600" algn="l" rtl="0" fontAlgn="base">
              <a:spcBef>
                <a:spcPts val="800"/>
              </a:spcBef>
              <a:spcAft>
                <a:spcPts val="200"/>
              </a:spcAft>
              <a:buClr>
                <a:schemeClr val="accent1"/>
              </a:buClr>
              <a:buSzPct val="100000"/>
              <a:buFontTx/>
              <a:buBlip>
                <a:blip r:embed="rId4"/>
              </a:buBlip>
              <a:defRPr sz="2400" kern="1200">
                <a:solidFill>
                  <a:srgbClr val="00539A"/>
                </a:solidFill>
                <a:latin typeface="Arial"/>
                <a:ea typeface="+mn-ea"/>
                <a:cs typeface="+mn-cs"/>
              </a:defRPr>
            </a:lvl2pPr>
            <a:lvl3pPr marL="868680" indent="-228600" algn="l" rtl="0" fontAlgn="base">
              <a:spcBef>
                <a:spcPts val="500"/>
              </a:spcBef>
              <a:spcAft>
                <a:spcPts val="200"/>
              </a:spcAft>
              <a:buClr>
                <a:srgbClr val="4C4C4B"/>
              </a:buClr>
              <a:buFont typeface="Symbol" pitchFamily="18" charset="2"/>
              <a:buChar char="-"/>
              <a:defRPr sz="2000" kern="1200">
                <a:solidFill>
                  <a:srgbClr val="4C4C4B"/>
                </a:solidFill>
                <a:latin typeface="Arial"/>
                <a:ea typeface="+mn-ea"/>
                <a:cs typeface="+mn-cs"/>
              </a:defRPr>
            </a:lvl3pPr>
            <a:lvl4pPr marL="1024128" indent="-166688" algn="l" rtl="0" fontAlgn="base">
              <a:spcBef>
                <a:spcPts val="300"/>
              </a:spcBef>
              <a:spcAft>
                <a:spcPts val="200"/>
              </a:spcAft>
              <a:buClr>
                <a:srgbClr val="4C4C4B"/>
              </a:buClr>
              <a:buFont typeface="Arial" charset="0"/>
              <a:buChar char="•"/>
              <a:defRPr sz="1800" kern="1200">
                <a:solidFill>
                  <a:srgbClr val="4C4C4B"/>
                </a:solidFill>
                <a:latin typeface="Arial"/>
                <a:ea typeface="+mn-ea"/>
                <a:cs typeface="+mn-cs"/>
              </a:defRPr>
            </a:lvl4pPr>
            <a:lvl5pPr marL="1257300" indent="-228600" algn="l" rtl="0" fontAlgn="base">
              <a:spcBef>
                <a:spcPts val="300"/>
              </a:spcBef>
              <a:spcAft>
                <a:spcPts val="200"/>
              </a:spcAft>
              <a:buClr>
                <a:srgbClr val="4C4C4B"/>
              </a:buClr>
              <a:buFont typeface="Symbol" pitchFamily="18" charset="2"/>
              <a:buChar char="-"/>
              <a:defRPr sz="1600" kern="1200">
                <a:solidFill>
                  <a:srgbClr val="4C4C4B"/>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Clr>
                <a:srgbClr val="00ADEE"/>
              </a:buClr>
              <a:buFontTx/>
              <a:buNone/>
            </a:pPr>
            <a:r>
              <a:rPr lang="en-US" sz="2000" b="0" dirty="0">
                <a:solidFill>
                  <a:srgbClr val="626262"/>
                </a:solidFill>
              </a:rPr>
              <a:t>The redesigned essay will:</a:t>
            </a:r>
          </a:p>
          <a:p>
            <a:pPr>
              <a:spcBef>
                <a:spcPts val="600"/>
              </a:spcBef>
              <a:spcAft>
                <a:spcPts val="600"/>
              </a:spcAft>
              <a:buClr>
                <a:srgbClr val="00ADEE"/>
              </a:buClr>
            </a:pPr>
            <a:r>
              <a:rPr lang="en-US" sz="2000" b="0" dirty="0">
                <a:solidFill>
                  <a:srgbClr val="626262"/>
                </a:solidFill>
              </a:rPr>
              <a:t>More closely mirror college writing assignments</a:t>
            </a:r>
            <a:br>
              <a:rPr lang="en-US" sz="2000" b="0" dirty="0">
                <a:solidFill>
                  <a:srgbClr val="626262"/>
                </a:solidFill>
              </a:rPr>
            </a:br>
            <a:endParaRPr lang="en-US" sz="2000" b="0" dirty="0">
              <a:solidFill>
                <a:srgbClr val="626262"/>
              </a:solidFill>
            </a:endParaRPr>
          </a:p>
          <a:p>
            <a:pPr>
              <a:buClr>
                <a:srgbClr val="00ADEE"/>
              </a:buClr>
            </a:pPr>
            <a:r>
              <a:rPr lang="en-US" sz="2000" b="0" dirty="0">
                <a:solidFill>
                  <a:srgbClr val="626262"/>
                </a:solidFill>
              </a:rPr>
              <a:t>Cultivate close reading, careful analysis, and clear writing</a:t>
            </a:r>
            <a:br>
              <a:rPr lang="en-US" sz="2000" b="0" dirty="0">
                <a:solidFill>
                  <a:srgbClr val="626262"/>
                </a:solidFill>
              </a:rPr>
            </a:br>
            <a:endParaRPr lang="en-US" sz="2000" b="0" dirty="0">
              <a:solidFill>
                <a:srgbClr val="626262"/>
              </a:solidFill>
            </a:endParaRPr>
          </a:p>
          <a:p>
            <a:pPr>
              <a:buClr>
                <a:srgbClr val="00ADEE"/>
              </a:buClr>
            </a:pPr>
            <a:r>
              <a:rPr lang="en-US" sz="2000" b="0" dirty="0">
                <a:solidFill>
                  <a:srgbClr val="626262"/>
                </a:solidFill>
              </a:rPr>
              <a:t>Promote the practice of reading a wide variety of arguments and analyzing an author’s work </a:t>
            </a:r>
          </a:p>
        </p:txBody>
      </p:sp>
      <p:pic>
        <p:nvPicPr>
          <p:cNvPr id="9" name="Picture 8" descr="essa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34" y="2205103"/>
            <a:ext cx="2752286" cy="2414016"/>
          </a:xfrm>
          <a:prstGeom prst="rect">
            <a:avLst/>
          </a:prstGeom>
        </p:spPr>
      </p:pic>
      <p:sp>
        <p:nvSpPr>
          <p:cNvPr id="7" name="Title 1"/>
          <p:cNvSpPr>
            <a:spLocks noGrp="1"/>
          </p:cNvSpPr>
          <p:nvPr>
            <p:ph type="title"/>
          </p:nvPr>
        </p:nvSpPr>
        <p:spPr>
          <a:xfrm>
            <a:off x="495300" y="333376"/>
            <a:ext cx="7924800" cy="639763"/>
          </a:xfrm>
        </p:spPr>
        <p:txBody>
          <a:bodyPr rtlCol="0">
            <a:noAutofit/>
          </a:bodyPr>
          <a:lstStyle/>
          <a:p>
            <a:pPr algn="ctr"/>
            <a:r>
              <a:rPr lang="en-US" sz="3200" b="0" dirty="0" smtClean="0">
                <a:solidFill>
                  <a:schemeClr val="bg2">
                    <a:lumMod val="75000"/>
                  </a:schemeClr>
                </a:solidFill>
                <a:latin typeface="Arial" pitchFamily="34" charset="0"/>
                <a:ea typeface="+mn-ea"/>
                <a:cs typeface="Arial" pitchFamily="34" charset="0"/>
              </a:rPr>
              <a:t>8 Key Changes to the SAT</a:t>
            </a:r>
            <a:endParaRPr lang="en-US" sz="3200" b="0" dirty="0">
              <a:solidFill>
                <a:schemeClr val="bg2">
                  <a:lumMod val="75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41764138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6"/>
          <p:cNvSpPr>
            <a:spLocks noGrp="1"/>
          </p:cNvSpPr>
          <p:nvPr>
            <p:ph type="body" sz="quarter" idx="10"/>
          </p:nvPr>
        </p:nvSpPr>
        <p:spPr bwMode="auto">
          <a:xfrm>
            <a:off x="457200" y="1458913"/>
            <a:ext cx="8229600" cy="474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ts val="600"/>
              </a:spcBef>
              <a:spcAft>
                <a:spcPts val="600"/>
              </a:spcAft>
              <a:buFontTx/>
              <a:buNone/>
            </a:pPr>
            <a:r>
              <a:rPr lang="en-US" altLang="en-US" sz="1800" b="1" smtClean="0">
                <a:solidFill>
                  <a:srgbClr val="626262"/>
                </a:solidFill>
                <a:latin typeface="Arial" pitchFamily="34" charset="0"/>
              </a:rPr>
              <a:t>Think carefully about the issue presented in the following excerpt and the assignment below.</a:t>
            </a:r>
          </a:p>
          <a:p>
            <a:pPr marL="292100" lvl="1" indent="0" eaLnBrk="1" hangingPunct="1">
              <a:spcBef>
                <a:spcPts val="600"/>
              </a:spcBef>
              <a:spcAft>
                <a:spcPts val="600"/>
              </a:spcAft>
              <a:buFont typeface="Lucida Grande"/>
              <a:buNone/>
            </a:pPr>
            <a:r>
              <a:rPr lang="en-US" altLang="en-US" sz="1800" smtClean="0">
                <a:solidFill>
                  <a:srgbClr val="626262"/>
                </a:solidFill>
                <a:latin typeface="Arial" pitchFamily="34" charset="0"/>
              </a:rPr>
              <a:t>Some see printed books as dusty remnants from the preelectronic age. They point out that electronic books, or e-books, cost less to produce than printed books and that producing them has a much smaller impact on natural resources such as trees. Yet why should printed books be considered obsolete or outdated just because there is something cheaper and more modern? With books, as with many other things, just because a new version has its merits doesn’t mean that the older version should be eliminated.</a:t>
            </a:r>
          </a:p>
          <a:p>
            <a:pPr marL="0" indent="0" eaLnBrk="1" hangingPunct="1">
              <a:spcBef>
                <a:spcPts val="600"/>
              </a:spcBef>
              <a:spcAft>
                <a:spcPts val="600"/>
              </a:spcAft>
              <a:buFontTx/>
              <a:buNone/>
            </a:pPr>
            <a:r>
              <a:rPr lang="en-US" altLang="en-US" sz="1800" b="1" smtClean="0">
                <a:solidFill>
                  <a:srgbClr val="626262"/>
                </a:solidFill>
                <a:latin typeface="Arial" pitchFamily="34" charset="0"/>
              </a:rPr>
              <a:t>Assignment: </a:t>
            </a:r>
          </a:p>
          <a:p>
            <a:pPr marL="292100" lvl="1" indent="0" eaLnBrk="1" hangingPunct="1">
              <a:spcBef>
                <a:spcPts val="600"/>
              </a:spcBef>
              <a:spcAft>
                <a:spcPts val="600"/>
              </a:spcAft>
              <a:buFont typeface="Lucida Grande"/>
              <a:buNone/>
            </a:pPr>
            <a:r>
              <a:rPr lang="en-US" altLang="en-US" sz="1800" smtClean="0">
                <a:solidFill>
                  <a:srgbClr val="626262"/>
                </a:solidFill>
                <a:latin typeface="Arial" pitchFamily="34" charset="0"/>
              </a:rPr>
              <a:t>Should we hold on to the old when innovations are available, or should we simply move forward? Plan and write an essay in which you develop your point of view on this issue. Support your position with reasoning and examples taken from your reading, studies, experience, or observations.</a:t>
            </a:r>
          </a:p>
          <a:p>
            <a:pPr marL="0" indent="0" eaLnBrk="1" hangingPunct="1">
              <a:buFontTx/>
              <a:buNone/>
            </a:pPr>
            <a:endParaRPr lang="en-US" altLang="en-US" sz="2200" smtClean="0">
              <a:solidFill>
                <a:srgbClr val="626262"/>
              </a:solidFill>
              <a:latin typeface="Arial" pitchFamily="34" charset="0"/>
            </a:endParaRPr>
          </a:p>
        </p:txBody>
      </p:sp>
      <p:sp>
        <p:nvSpPr>
          <p:cNvPr id="409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06C04E6-962C-43A5-8B01-09C4755C5A49}" type="slidenum">
              <a:rPr altLang="en-US" smtClean="0">
                <a:solidFill>
                  <a:srgbClr val="00ADEE"/>
                </a:solidFill>
              </a:rPr>
              <a:pPr fontAlgn="base">
                <a:spcBef>
                  <a:spcPct val="0"/>
                </a:spcBef>
                <a:spcAft>
                  <a:spcPct val="0"/>
                </a:spcAft>
              </a:pPr>
              <a:t>19</a:t>
            </a:fld>
            <a:endParaRPr altLang="en-US" smtClean="0">
              <a:solidFill>
                <a:srgbClr val="00ADEE"/>
              </a:solidFill>
            </a:endParaRPr>
          </a:p>
        </p:txBody>
      </p:sp>
      <p:sp>
        <p:nvSpPr>
          <p:cNvPr id="9" name="Title 1"/>
          <p:cNvSpPr>
            <a:spLocks noGrp="1"/>
          </p:cNvSpPr>
          <p:nvPr>
            <p:ph type="title"/>
          </p:nvPr>
        </p:nvSpPr>
        <p:spPr>
          <a:xfrm>
            <a:off x="0" y="0"/>
            <a:ext cx="9144000" cy="1236663"/>
          </a:xfrm>
        </p:spPr>
        <p:txBody>
          <a:bodyPr/>
          <a:lstStyle/>
          <a:p>
            <a:pPr algn="ctr" eaLnBrk="1" hangingPunct="1">
              <a:lnSpc>
                <a:spcPts val="3100"/>
              </a:lnSpc>
              <a:defRPr/>
            </a:pPr>
            <a:r>
              <a:rPr sz="3600" b="0">
                <a:solidFill>
                  <a:schemeClr val="bg1">
                    <a:lumMod val="50000"/>
                  </a:schemeClr>
                </a:solidFill>
                <a:latin typeface="Arial" panose="020B0604020202020204" pitchFamily="34" charset="0"/>
                <a:cs typeface="Arial" panose="020B0604020202020204" pitchFamily="34" charset="0"/>
              </a:rPr>
              <a:t>Current SAT Example: Essay</a:t>
            </a:r>
          </a:p>
        </p:txBody>
      </p:sp>
    </p:spTree>
    <p:extLst>
      <p:ext uri="{BB962C8B-B14F-4D97-AF65-F5344CB8AC3E}">
        <p14:creationId xmlns:p14="http://schemas.microsoft.com/office/powerpoint/2010/main" val="42783552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spcBef>
                <a:spcPts val="800"/>
              </a:spcBef>
              <a:buClr>
                <a:srgbClr val="F88205"/>
              </a:buClr>
              <a:buSzPct val="90000"/>
              <a:buNone/>
            </a:pPr>
            <a:r>
              <a:rPr lang="en-US" sz="2200" b="0" dirty="0">
                <a:solidFill>
                  <a:srgbClr val="626262"/>
                </a:solidFill>
              </a:rPr>
              <a:t>Less than half of the students who take the SAT</a:t>
            </a:r>
            <a:r>
              <a:rPr lang="en-US" sz="2200" b="0" baseline="30000" dirty="0">
                <a:solidFill>
                  <a:srgbClr val="626262"/>
                </a:solidFill>
              </a:rPr>
              <a:t>®</a:t>
            </a:r>
            <a:r>
              <a:rPr lang="en-US" sz="2200" b="0" dirty="0">
                <a:solidFill>
                  <a:srgbClr val="626262"/>
                </a:solidFill>
              </a:rPr>
              <a:t> are college ready.</a:t>
            </a:r>
          </a:p>
          <a:p>
            <a:pPr marL="0" indent="0">
              <a:buNone/>
            </a:pPr>
            <a:endParaRPr lang="en-US" dirty="0"/>
          </a:p>
        </p:txBody>
      </p:sp>
      <p:sp>
        <p:nvSpPr>
          <p:cNvPr id="5" name="Title 3"/>
          <p:cNvSpPr>
            <a:spLocks noGrp="1"/>
          </p:cNvSpPr>
          <p:nvPr>
            <p:ph type="title"/>
          </p:nvPr>
        </p:nvSpPr>
        <p:spPr>
          <a:xfrm>
            <a:off x="495300" y="333376"/>
            <a:ext cx="7924800" cy="639763"/>
          </a:xfrm>
        </p:spPr>
        <p:txBody>
          <a:bodyPr/>
          <a:lstStyle/>
          <a:p>
            <a:pPr algn="ctr"/>
            <a:r>
              <a:rPr lang="en-US" sz="3000" b="0" dirty="0" smtClean="0">
                <a:solidFill>
                  <a:schemeClr val="bg2">
                    <a:lumMod val="75000"/>
                  </a:schemeClr>
                </a:solidFill>
                <a:latin typeface="Arial" pitchFamily="34" charset="0"/>
                <a:ea typeface="+mn-ea"/>
                <a:cs typeface="Arial" pitchFamily="34" charset="0"/>
              </a:rPr>
              <a:t>Beyond Assessment: Delivering Opportunity</a:t>
            </a:r>
            <a:endParaRPr lang="en-US" sz="3000" b="0" dirty="0">
              <a:solidFill>
                <a:schemeClr val="bg2">
                  <a:lumMod val="75000"/>
                </a:schemeClr>
              </a:solidFill>
              <a:latin typeface="Arial" pitchFamily="34" charset="0"/>
              <a:ea typeface="+mn-ea"/>
              <a:cs typeface="Arial" pitchFamily="34" charset="0"/>
            </a:endParaRPr>
          </a:p>
        </p:txBody>
      </p:sp>
      <p:graphicFrame>
        <p:nvGraphicFramePr>
          <p:cNvPr id="2" name="Chart 1"/>
          <p:cNvGraphicFramePr/>
          <p:nvPr>
            <p:extLst>
              <p:ext uri="{D42A27DB-BD31-4B8C-83A1-F6EECF244321}">
                <p14:modId xmlns:p14="http://schemas.microsoft.com/office/powerpoint/2010/main" val="3697314694"/>
              </p:ext>
            </p:extLst>
          </p:nvPr>
        </p:nvGraphicFramePr>
        <p:xfrm>
          <a:off x="473121" y="2485076"/>
          <a:ext cx="5258938" cy="338464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chart2.png"/>
          <p:cNvPicPr>
            <a:picLocks noChangeAspect="1"/>
          </p:cNvPicPr>
          <p:nvPr/>
        </p:nvPicPr>
        <p:blipFill rotWithShape="1">
          <a:blip r:embed="rId4" cstate="print">
            <a:extLst>
              <a:ext uri="{28A0092B-C50C-407E-A947-70E740481C1C}">
                <a14:useLocalDpi xmlns:a14="http://schemas.microsoft.com/office/drawing/2010/main" val="0"/>
              </a:ext>
            </a:extLst>
          </a:blip>
          <a:srcRect l="59453"/>
          <a:stretch/>
        </p:blipFill>
        <p:spPr>
          <a:xfrm>
            <a:off x="5732059" y="2524494"/>
            <a:ext cx="3384645" cy="3345226"/>
          </a:xfrm>
          <a:prstGeom prst="rect">
            <a:avLst/>
          </a:prstGeom>
        </p:spPr>
      </p:pic>
    </p:spTree>
    <p:extLst>
      <p:ext uri="{BB962C8B-B14F-4D97-AF65-F5344CB8AC3E}">
        <p14:creationId xmlns:p14="http://schemas.microsoft.com/office/powerpoint/2010/main" val="236938060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333375"/>
            <a:ext cx="7924800" cy="639763"/>
          </a:xfrm>
          <a:prstGeom prst="rect">
            <a:avLst/>
          </a:prstGeom>
        </p:spPr>
        <p:txBody>
          <a:bodyPr/>
          <a:lstStyle/>
          <a:p>
            <a:pPr algn="ctr" eaLnBrk="1" hangingPunct="1">
              <a:lnSpc>
                <a:spcPts val="3100"/>
              </a:lnSpc>
              <a:defRPr/>
            </a:pPr>
            <a:r>
              <a:rPr lang="en-US" sz="3600" b="0" dirty="0">
                <a:solidFill>
                  <a:schemeClr val="bg1">
                    <a:lumMod val="50000"/>
                  </a:schemeClr>
                </a:solidFill>
                <a:latin typeface="Arial" panose="020B0604020202020204" pitchFamily="34" charset="0"/>
                <a:cs typeface="Arial" panose="020B0604020202020204" pitchFamily="34" charset="0"/>
              </a:rPr>
              <a:t>Redesigned SAT Essay Prompt</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l="22212" t="41586" r="37788" b="40987"/>
          <a:stretch>
            <a:fillRect/>
          </a:stretch>
        </p:blipFill>
        <p:spPr bwMode="auto">
          <a:xfrm>
            <a:off x="1154113" y="1233488"/>
            <a:ext cx="48768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3"/>
          <p:cNvPicPr>
            <a:picLocks noChangeAspect="1" noChangeArrowheads="1"/>
          </p:cNvPicPr>
          <p:nvPr/>
        </p:nvPicPr>
        <p:blipFill>
          <a:blip r:embed="rId4">
            <a:extLst>
              <a:ext uri="{28A0092B-C50C-407E-A947-70E740481C1C}">
                <a14:useLocalDpi xmlns:a14="http://schemas.microsoft.com/office/drawing/2010/main" val="0"/>
              </a:ext>
            </a:extLst>
          </a:blip>
          <a:srcRect l="22308" t="56371" r="37981" b="20071"/>
          <a:stretch>
            <a:fillRect/>
          </a:stretch>
        </p:blipFill>
        <p:spPr bwMode="auto">
          <a:xfrm>
            <a:off x="3929063" y="4260850"/>
            <a:ext cx="4841875" cy="229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Box 3"/>
          <p:cNvSpPr txBox="1">
            <a:spLocks noChangeArrowheads="1"/>
          </p:cNvSpPr>
          <p:nvPr/>
        </p:nvSpPr>
        <p:spPr bwMode="auto">
          <a:xfrm>
            <a:off x="2578100" y="3160713"/>
            <a:ext cx="58864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smtClean="0">
                <a:solidFill>
                  <a:srgbClr val="626262"/>
                </a:solidFill>
                <a:latin typeface="Arial" pitchFamily="34" charset="0"/>
                <a:cs typeface="Arial" pitchFamily="34" charset="0"/>
              </a:rPr>
              <a:t>[Sample Passage here]</a:t>
            </a:r>
          </a:p>
          <a:p>
            <a:r>
              <a:rPr lang="en-US" altLang="en-US" sz="1400" smtClean="0">
                <a:solidFill>
                  <a:srgbClr val="626262"/>
                </a:solidFill>
                <a:latin typeface="Arial" pitchFamily="34" charset="0"/>
                <a:cs typeface="Arial" pitchFamily="34" charset="0"/>
              </a:rPr>
              <a:t>(In this example , passage is adapted from “Why Literature Matters” by Dana Gioia. ©2005 by The New York Times Company. Originally published April 10, 2005.)</a:t>
            </a:r>
          </a:p>
          <a:p>
            <a:endParaRPr lang="en-US" altLang="en-US" sz="1200" smtClean="0">
              <a:solidFill>
                <a:srgbClr val="002776"/>
              </a:solidFill>
              <a:cs typeface="Arial" pitchFamily="34" charset="0"/>
            </a:endParaRPr>
          </a:p>
        </p:txBody>
      </p:sp>
      <p:sp>
        <p:nvSpPr>
          <p:cNvPr id="5" name="Oval 4"/>
          <p:cNvSpPr/>
          <p:nvPr/>
        </p:nvSpPr>
        <p:spPr>
          <a:xfrm>
            <a:off x="593725" y="1233488"/>
            <a:ext cx="595313" cy="5826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1</a:t>
            </a:r>
          </a:p>
        </p:txBody>
      </p:sp>
      <p:sp>
        <p:nvSpPr>
          <p:cNvPr id="8" name="Oval 7"/>
          <p:cNvSpPr/>
          <p:nvPr/>
        </p:nvSpPr>
        <p:spPr>
          <a:xfrm>
            <a:off x="1884363" y="2932113"/>
            <a:ext cx="593725" cy="584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2</a:t>
            </a:r>
          </a:p>
        </p:txBody>
      </p:sp>
      <p:sp>
        <p:nvSpPr>
          <p:cNvPr id="9" name="Oval 8"/>
          <p:cNvSpPr/>
          <p:nvPr/>
        </p:nvSpPr>
        <p:spPr>
          <a:xfrm>
            <a:off x="3427413" y="4408488"/>
            <a:ext cx="593725" cy="5826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3</a:t>
            </a:r>
          </a:p>
        </p:txBody>
      </p:sp>
    </p:spTree>
    <p:extLst>
      <p:ext uri="{BB962C8B-B14F-4D97-AF65-F5344CB8AC3E}">
        <p14:creationId xmlns:p14="http://schemas.microsoft.com/office/powerpoint/2010/main" val="202660285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auto">
          <a:xfrm>
            <a:off x="3041675" y="1678928"/>
            <a:ext cx="5492466" cy="37169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00050" indent="-400050" algn="l" rtl="0" fontAlgn="base">
              <a:spcBef>
                <a:spcPts val="400"/>
              </a:spcBef>
              <a:spcAft>
                <a:spcPct val="0"/>
              </a:spcAft>
              <a:buClr>
                <a:schemeClr val="accent1"/>
              </a:buClr>
              <a:buSzPct val="112000"/>
              <a:buFontTx/>
              <a:buBlip>
                <a:blip r:embed="rId3"/>
              </a:buBlip>
              <a:defRPr sz="2800" b="1" kern="1200">
                <a:solidFill>
                  <a:srgbClr val="00539A"/>
                </a:solidFill>
                <a:latin typeface="Arial"/>
                <a:ea typeface="+mn-ea"/>
                <a:cs typeface="+mn-cs"/>
              </a:defRPr>
            </a:lvl1pPr>
            <a:lvl2pPr marL="640080" indent="-228600" algn="l" rtl="0" fontAlgn="base">
              <a:spcBef>
                <a:spcPts val="800"/>
              </a:spcBef>
              <a:spcAft>
                <a:spcPts val="200"/>
              </a:spcAft>
              <a:buClr>
                <a:schemeClr val="accent1"/>
              </a:buClr>
              <a:buSzPct val="100000"/>
              <a:buFontTx/>
              <a:buBlip>
                <a:blip r:embed="rId4"/>
              </a:buBlip>
              <a:defRPr sz="2400" kern="1200">
                <a:solidFill>
                  <a:srgbClr val="00539A"/>
                </a:solidFill>
                <a:latin typeface="Arial"/>
                <a:ea typeface="+mn-ea"/>
                <a:cs typeface="+mn-cs"/>
              </a:defRPr>
            </a:lvl2pPr>
            <a:lvl3pPr marL="868680" indent="-228600" algn="l" rtl="0" fontAlgn="base">
              <a:spcBef>
                <a:spcPts val="500"/>
              </a:spcBef>
              <a:spcAft>
                <a:spcPts val="200"/>
              </a:spcAft>
              <a:buClr>
                <a:srgbClr val="4C4C4B"/>
              </a:buClr>
              <a:buFont typeface="Symbol" pitchFamily="18" charset="2"/>
              <a:buChar char="-"/>
              <a:defRPr sz="2000" kern="1200">
                <a:solidFill>
                  <a:srgbClr val="4C4C4B"/>
                </a:solidFill>
                <a:latin typeface="Arial"/>
                <a:ea typeface="+mn-ea"/>
                <a:cs typeface="+mn-cs"/>
              </a:defRPr>
            </a:lvl3pPr>
            <a:lvl4pPr marL="1024128" indent="-166688" algn="l" rtl="0" fontAlgn="base">
              <a:spcBef>
                <a:spcPts val="300"/>
              </a:spcBef>
              <a:spcAft>
                <a:spcPts val="200"/>
              </a:spcAft>
              <a:buClr>
                <a:srgbClr val="4C4C4B"/>
              </a:buClr>
              <a:buFont typeface="Arial" charset="0"/>
              <a:buChar char="•"/>
              <a:defRPr sz="1800" kern="1200">
                <a:solidFill>
                  <a:srgbClr val="4C4C4B"/>
                </a:solidFill>
                <a:latin typeface="Arial"/>
                <a:ea typeface="+mn-ea"/>
                <a:cs typeface="+mn-cs"/>
              </a:defRPr>
            </a:lvl4pPr>
            <a:lvl5pPr marL="1257300" indent="-228600" algn="l" rtl="0" fontAlgn="base">
              <a:spcBef>
                <a:spcPts val="300"/>
              </a:spcBef>
              <a:spcAft>
                <a:spcPts val="200"/>
              </a:spcAft>
              <a:buClr>
                <a:srgbClr val="4C4C4B"/>
              </a:buClr>
              <a:buFont typeface="Symbol" pitchFamily="18" charset="2"/>
              <a:buChar char="-"/>
              <a:defRPr sz="1600" kern="1200">
                <a:solidFill>
                  <a:srgbClr val="4C4C4B"/>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Clr>
                <a:srgbClr val="00ADEE"/>
              </a:buClr>
              <a:buFontTx/>
              <a:buNone/>
            </a:pPr>
            <a:r>
              <a:rPr lang="en-US" sz="2000" b="0" dirty="0">
                <a:solidFill>
                  <a:srgbClr val="626262"/>
                </a:solidFill>
              </a:rPr>
              <a:t>Current research shows that three key areas most contribute to readiness for college and career training:</a:t>
            </a:r>
          </a:p>
          <a:p>
            <a:pPr>
              <a:spcBef>
                <a:spcPts val="600"/>
              </a:spcBef>
              <a:spcAft>
                <a:spcPts val="0"/>
              </a:spcAft>
              <a:buClr>
                <a:srgbClr val="00ADEE"/>
              </a:buClr>
            </a:pPr>
            <a:r>
              <a:rPr lang="en-US" sz="2000" b="0" dirty="0">
                <a:solidFill>
                  <a:srgbClr val="626262"/>
                </a:solidFill>
              </a:rPr>
              <a:t>Problem Solving and Data Analysis (quantitative literacy)</a:t>
            </a:r>
            <a:br>
              <a:rPr lang="en-US" sz="2000" b="0" dirty="0">
                <a:solidFill>
                  <a:srgbClr val="626262"/>
                </a:solidFill>
              </a:rPr>
            </a:br>
            <a:endParaRPr lang="en-US" sz="2000" b="0" dirty="0">
              <a:solidFill>
                <a:srgbClr val="626262"/>
              </a:solidFill>
            </a:endParaRPr>
          </a:p>
          <a:p>
            <a:pPr>
              <a:spcAft>
                <a:spcPts val="0"/>
              </a:spcAft>
              <a:buClr>
                <a:srgbClr val="00ADEE"/>
              </a:buClr>
            </a:pPr>
            <a:r>
              <a:rPr lang="en-US" sz="2000" b="0" dirty="0">
                <a:solidFill>
                  <a:srgbClr val="626262"/>
                </a:solidFill>
              </a:rPr>
              <a:t>Heart of Algebra (mastery of linear equations)</a:t>
            </a:r>
            <a:br>
              <a:rPr lang="en-US" sz="2000" b="0" dirty="0">
                <a:solidFill>
                  <a:srgbClr val="626262"/>
                </a:solidFill>
              </a:rPr>
            </a:br>
            <a:endParaRPr lang="en-US" sz="2000" b="0" dirty="0">
              <a:solidFill>
                <a:srgbClr val="626262"/>
              </a:solidFill>
            </a:endParaRPr>
          </a:p>
          <a:p>
            <a:pPr>
              <a:spcAft>
                <a:spcPts val="0"/>
              </a:spcAft>
              <a:buClr>
                <a:srgbClr val="00ADEE"/>
              </a:buClr>
            </a:pPr>
            <a:r>
              <a:rPr lang="en-US" sz="2000" b="0" dirty="0">
                <a:solidFill>
                  <a:srgbClr val="626262"/>
                </a:solidFill>
              </a:rPr>
              <a:t>Passport to Advanced Math (familiarity with more complex equations)</a:t>
            </a:r>
          </a:p>
        </p:txBody>
      </p:sp>
      <p:pic>
        <p:nvPicPr>
          <p:cNvPr id="7" name="Picture 6" descr="mat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35" y="2205103"/>
            <a:ext cx="2752286" cy="2414016"/>
          </a:xfrm>
          <a:prstGeom prst="rect">
            <a:avLst/>
          </a:prstGeom>
        </p:spPr>
      </p:pic>
      <p:sp>
        <p:nvSpPr>
          <p:cNvPr id="8" name="Title 1"/>
          <p:cNvSpPr>
            <a:spLocks noGrp="1"/>
          </p:cNvSpPr>
          <p:nvPr>
            <p:ph type="title"/>
          </p:nvPr>
        </p:nvSpPr>
        <p:spPr>
          <a:xfrm>
            <a:off x="495300" y="333376"/>
            <a:ext cx="7924800" cy="639763"/>
          </a:xfrm>
        </p:spPr>
        <p:txBody>
          <a:bodyPr rtlCol="0">
            <a:noAutofit/>
          </a:bodyPr>
          <a:lstStyle/>
          <a:p>
            <a:pPr algn="ctr"/>
            <a:r>
              <a:rPr lang="en-US" sz="3200" b="0" dirty="0" smtClean="0">
                <a:solidFill>
                  <a:schemeClr val="bg2">
                    <a:lumMod val="75000"/>
                  </a:schemeClr>
                </a:solidFill>
                <a:latin typeface="Arial" pitchFamily="34" charset="0"/>
                <a:ea typeface="+mn-ea"/>
                <a:cs typeface="Arial" pitchFamily="34" charset="0"/>
              </a:rPr>
              <a:t>8 Key Changes to the SAT</a:t>
            </a:r>
            <a:endParaRPr lang="en-US" sz="3200" b="0" dirty="0">
              <a:solidFill>
                <a:schemeClr val="bg2">
                  <a:lumMod val="75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362011261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l="9038" t="21603" r="49278" b="14214"/>
          <a:stretch>
            <a:fillRect/>
          </a:stretch>
        </p:blipFill>
        <p:spPr bwMode="auto">
          <a:xfrm>
            <a:off x="2444750" y="1371600"/>
            <a:ext cx="4254500" cy="524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0" y="0"/>
            <a:ext cx="9144000" cy="1236663"/>
          </a:xfrm>
        </p:spPr>
        <p:txBody>
          <a:bodyPr vert="horz" lIns="91440" tIns="45720" rIns="91440" bIns="45720" rtlCol="0" anchor="ctr">
            <a:noAutofit/>
          </a:bodyPr>
          <a:lstStyle/>
          <a:p>
            <a:pPr algn="ctr" eaLnBrk="1" hangingPunct="1">
              <a:lnSpc>
                <a:spcPts val="3100"/>
              </a:lnSpc>
              <a:defRPr/>
            </a:pPr>
            <a:r>
              <a:rPr lang="en-US" sz="3600" b="0" dirty="0">
                <a:solidFill>
                  <a:schemeClr val="bg1">
                    <a:lumMod val="50000"/>
                  </a:schemeClr>
                </a:solidFill>
                <a:latin typeface="Arial" panose="020B0604020202020204" pitchFamily="34" charset="0"/>
                <a:cs typeface="Arial" panose="020B0604020202020204" pitchFamily="34" charset="0"/>
              </a:rPr>
              <a:t>Current SAT Example: </a:t>
            </a:r>
            <a:r>
              <a:rPr lang="en-US" sz="3600" b="0" dirty="0" smtClean="0">
                <a:solidFill>
                  <a:schemeClr val="bg1">
                    <a:lumMod val="50000"/>
                  </a:schemeClr>
                </a:solidFill>
                <a:latin typeface="Arial" panose="020B0604020202020204" pitchFamily="34" charset="0"/>
                <a:cs typeface="Arial" panose="020B0604020202020204" pitchFamily="34" charset="0"/>
              </a:rPr>
              <a:t>Math</a:t>
            </a:r>
            <a:endParaRPr lang="en-US" sz="36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32088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236663"/>
          </a:xfrm>
        </p:spPr>
        <p:txBody>
          <a:bodyPr vert="horz" lIns="91440" tIns="45720" rIns="91440" bIns="45720" rtlCol="0" anchor="ctr">
            <a:noAutofit/>
          </a:bodyPr>
          <a:lstStyle/>
          <a:p>
            <a:pPr algn="ctr" eaLnBrk="1" hangingPunct="1">
              <a:lnSpc>
                <a:spcPts val="3100"/>
              </a:lnSpc>
              <a:defRPr/>
            </a:pPr>
            <a:r>
              <a:rPr lang="en-US" sz="3600" b="0" dirty="0" smtClean="0">
                <a:solidFill>
                  <a:schemeClr val="bg1">
                    <a:lumMod val="50000"/>
                  </a:schemeClr>
                </a:solidFill>
                <a:latin typeface="Arial" panose="020B0604020202020204" pitchFamily="34" charset="0"/>
                <a:cs typeface="Arial" panose="020B0604020202020204" pitchFamily="34" charset="0"/>
              </a:rPr>
              <a:t>Redesigned </a:t>
            </a:r>
            <a:r>
              <a:rPr lang="en-US" sz="3600" b="0" dirty="0">
                <a:solidFill>
                  <a:schemeClr val="bg1">
                    <a:lumMod val="50000"/>
                  </a:schemeClr>
                </a:solidFill>
                <a:latin typeface="Arial" panose="020B0604020202020204" pitchFamily="34" charset="0"/>
                <a:cs typeface="Arial" panose="020B0604020202020204" pitchFamily="34" charset="0"/>
              </a:rPr>
              <a:t>SAT </a:t>
            </a:r>
            <a:r>
              <a:rPr lang="en-US" sz="3600" b="0" dirty="0" smtClean="0">
                <a:solidFill>
                  <a:schemeClr val="bg1">
                    <a:lumMod val="50000"/>
                  </a:schemeClr>
                </a:solidFill>
                <a:latin typeface="Arial" panose="020B0604020202020204" pitchFamily="34" charset="0"/>
                <a:cs typeface="Arial" panose="020B0604020202020204" pitchFamily="34" charset="0"/>
              </a:rPr>
              <a:t>Sample Item: Math</a:t>
            </a:r>
            <a:endParaRPr lang="en-US" sz="3600" b="0" dirty="0">
              <a:solidFill>
                <a:schemeClr val="bg1">
                  <a:lumMod val="50000"/>
                </a:schemeClr>
              </a:solidFill>
              <a:latin typeface="Arial" panose="020B0604020202020204" pitchFamily="34" charset="0"/>
              <a:cs typeface="Arial" panose="020B0604020202020204" pitchFamily="34" charset="0"/>
            </a:endParaRP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l="51730" t="63972" r="11778" b="27914"/>
          <a:stretch>
            <a:fillRect/>
          </a:stretch>
        </p:blipFill>
        <p:spPr bwMode="auto">
          <a:xfrm>
            <a:off x="930275" y="2819400"/>
            <a:ext cx="72834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60443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l="22263" t="14423" r="49661" b="51848"/>
          <a:stretch>
            <a:fillRect/>
          </a:stretch>
        </p:blipFill>
        <p:spPr bwMode="auto">
          <a:xfrm>
            <a:off x="428625" y="1358900"/>
            <a:ext cx="3422650"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srcRect l="22416" t="46815" r="36633" b="20793"/>
          <a:stretch/>
        </p:blipFill>
        <p:spPr bwMode="auto">
          <a:xfrm>
            <a:off x="3471863" y="2743200"/>
            <a:ext cx="5465762" cy="34591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0" y="0"/>
            <a:ext cx="9144000" cy="1236663"/>
          </a:xfrm>
        </p:spPr>
        <p:txBody>
          <a:bodyPr vert="horz" lIns="91440" tIns="45720" rIns="91440" bIns="45720" rtlCol="0" anchor="ctr">
            <a:noAutofit/>
          </a:bodyPr>
          <a:lstStyle/>
          <a:p>
            <a:pPr algn="ctr" eaLnBrk="1" hangingPunct="1">
              <a:lnSpc>
                <a:spcPts val="3100"/>
              </a:lnSpc>
              <a:defRPr/>
            </a:pPr>
            <a:r>
              <a:rPr lang="en-US" sz="3600" b="0" dirty="0" smtClean="0">
                <a:solidFill>
                  <a:schemeClr val="bg1">
                    <a:lumMod val="50000"/>
                  </a:schemeClr>
                </a:solidFill>
                <a:latin typeface="Arial" panose="020B0604020202020204" pitchFamily="34" charset="0"/>
                <a:cs typeface="Arial" panose="020B0604020202020204" pitchFamily="34" charset="0"/>
              </a:rPr>
              <a:t>Redesigned </a:t>
            </a:r>
            <a:r>
              <a:rPr lang="en-US" sz="3600" b="0" dirty="0">
                <a:solidFill>
                  <a:schemeClr val="bg1">
                    <a:lumMod val="50000"/>
                  </a:schemeClr>
                </a:solidFill>
                <a:latin typeface="Arial" panose="020B0604020202020204" pitchFamily="34" charset="0"/>
                <a:cs typeface="Arial" panose="020B0604020202020204" pitchFamily="34" charset="0"/>
              </a:rPr>
              <a:t>SAT </a:t>
            </a:r>
            <a:r>
              <a:rPr lang="en-US" sz="3600" b="0" dirty="0" smtClean="0">
                <a:solidFill>
                  <a:schemeClr val="bg1">
                    <a:lumMod val="50000"/>
                  </a:schemeClr>
                </a:solidFill>
                <a:latin typeface="Arial" panose="020B0604020202020204" pitchFamily="34" charset="0"/>
                <a:cs typeface="Arial" panose="020B0604020202020204" pitchFamily="34" charset="0"/>
              </a:rPr>
              <a:t>Sample Item: Math</a:t>
            </a:r>
            <a:endParaRPr lang="en-US" sz="36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5245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auto">
          <a:xfrm>
            <a:off x="3212043" y="1719098"/>
            <a:ext cx="5492466" cy="38486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00050" indent="-400050" algn="l" rtl="0" fontAlgn="base">
              <a:spcBef>
                <a:spcPts val="400"/>
              </a:spcBef>
              <a:spcAft>
                <a:spcPct val="0"/>
              </a:spcAft>
              <a:buClr>
                <a:schemeClr val="accent1"/>
              </a:buClr>
              <a:buSzPct val="112000"/>
              <a:buFontTx/>
              <a:buBlip>
                <a:blip r:embed="rId3"/>
              </a:buBlip>
              <a:defRPr sz="2800" b="1" kern="1200">
                <a:solidFill>
                  <a:srgbClr val="00539A"/>
                </a:solidFill>
                <a:latin typeface="Arial"/>
                <a:ea typeface="+mn-ea"/>
                <a:cs typeface="+mn-cs"/>
              </a:defRPr>
            </a:lvl1pPr>
            <a:lvl2pPr marL="640080" indent="-228600" algn="l" rtl="0" fontAlgn="base">
              <a:spcBef>
                <a:spcPts val="800"/>
              </a:spcBef>
              <a:spcAft>
                <a:spcPts val="200"/>
              </a:spcAft>
              <a:buClr>
                <a:schemeClr val="accent1"/>
              </a:buClr>
              <a:buSzPct val="100000"/>
              <a:buFontTx/>
              <a:buBlip>
                <a:blip r:embed="rId4"/>
              </a:buBlip>
              <a:defRPr sz="2400" kern="1200">
                <a:solidFill>
                  <a:srgbClr val="00539A"/>
                </a:solidFill>
                <a:latin typeface="Arial"/>
                <a:ea typeface="+mn-ea"/>
                <a:cs typeface="+mn-cs"/>
              </a:defRPr>
            </a:lvl2pPr>
            <a:lvl3pPr marL="868680" indent="-228600" algn="l" rtl="0" fontAlgn="base">
              <a:spcBef>
                <a:spcPts val="500"/>
              </a:spcBef>
              <a:spcAft>
                <a:spcPts val="200"/>
              </a:spcAft>
              <a:buClr>
                <a:srgbClr val="4C4C4B"/>
              </a:buClr>
              <a:buFont typeface="Symbol" pitchFamily="18" charset="2"/>
              <a:buChar char="-"/>
              <a:defRPr sz="2000" kern="1200">
                <a:solidFill>
                  <a:srgbClr val="4C4C4B"/>
                </a:solidFill>
                <a:latin typeface="Arial"/>
                <a:ea typeface="+mn-ea"/>
                <a:cs typeface="+mn-cs"/>
              </a:defRPr>
            </a:lvl3pPr>
            <a:lvl4pPr marL="1024128" indent="-166688" algn="l" rtl="0" fontAlgn="base">
              <a:spcBef>
                <a:spcPts val="300"/>
              </a:spcBef>
              <a:spcAft>
                <a:spcPts val="200"/>
              </a:spcAft>
              <a:buClr>
                <a:srgbClr val="4C4C4B"/>
              </a:buClr>
              <a:buFont typeface="Arial" charset="0"/>
              <a:buChar char="•"/>
              <a:defRPr sz="1800" kern="1200">
                <a:solidFill>
                  <a:srgbClr val="4C4C4B"/>
                </a:solidFill>
                <a:latin typeface="Arial"/>
                <a:ea typeface="+mn-ea"/>
                <a:cs typeface="+mn-cs"/>
              </a:defRPr>
            </a:lvl4pPr>
            <a:lvl5pPr marL="1257300" indent="-228600" algn="l" rtl="0" fontAlgn="base">
              <a:spcBef>
                <a:spcPts val="300"/>
              </a:spcBef>
              <a:spcAft>
                <a:spcPts val="200"/>
              </a:spcAft>
              <a:buClr>
                <a:srgbClr val="4C4C4B"/>
              </a:buClr>
              <a:buFont typeface="Symbol" pitchFamily="18" charset="2"/>
              <a:buChar char="-"/>
              <a:defRPr sz="1600" kern="1200">
                <a:solidFill>
                  <a:srgbClr val="4C4C4B"/>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Clr>
                <a:srgbClr val="00ADEE"/>
              </a:buClr>
              <a:buFontTx/>
              <a:buNone/>
            </a:pPr>
            <a:r>
              <a:rPr lang="en-US" sz="2000" b="0" dirty="0">
                <a:solidFill>
                  <a:srgbClr val="626262"/>
                </a:solidFill>
              </a:rPr>
              <a:t>Students will engage with questions that:</a:t>
            </a:r>
          </a:p>
          <a:p>
            <a:pPr>
              <a:spcBef>
                <a:spcPts val="600"/>
              </a:spcBef>
              <a:spcAft>
                <a:spcPts val="0"/>
              </a:spcAft>
              <a:buClr>
                <a:srgbClr val="00ADEE"/>
              </a:buClr>
            </a:pPr>
            <a:r>
              <a:rPr lang="en-US" sz="2000" b="0" dirty="0">
                <a:solidFill>
                  <a:srgbClr val="626262"/>
                </a:solidFill>
              </a:rPr>
              <a:t>Directly relate to the work performed in college and career</a:t>
            </a:r>
            <a:br>
              <a:rPr lang="en-US" sz="2000" b="0" dirty="0">
                <a:solidFill>
                  <a:srgbClr val="626262"/>
                </a:solidFill>
              </a:rPr>
            </a:br>
            <a:endParaRPr lang="en-US" sz="2000" b="0" dirty="0">
              <a:solidFill>
                <a:srgbClr val="626262"/>
              </a:solidFill>
            </a:endParaRPr>
          </a:p>
          <a:p>
            <a:pPr>
              <a:spcAft>
                <a:spcPts val="0"/>
              </a:spcAft>
              <a:buClr>
                <a:srgbClr val="00ADEE"/>
              </a:buClr>
            </a:pPr>
            <a:r>
              <a:rPr lang="en-US" sz="2000" b="0" dirty="0">
                <a:solidFill>
                  <a:srgbClr val="626262"/>
                </a:solidFill>
              </a:rPr>
              <a:t>Include charts, graphs, and passages likely to be encountered in science, social science, and other majors and careers</a:t>
            </a:r>
            <a:br>
              <a:rPr lang="en-US" sz="2000" b="0" dirty="0">
                <a:solidFill>
                  <a:srgbClr val="626262"/>
                </a:solidFill>
              </a:rPr>
            </a:br>
            <a:endParaRPr lang="en-US" sz="2000" b="0" dirty="0">
              <a:solidFill>
                <a:srgbClr val="626262"/>
              </a:solidFill>
            </a:endParaRPr>
          </a:p>
          <a:p>
            <a:pPr>
              <a:spcAft>
                <a:spcPts val="0"/>
              </a:spcAft>
              <a:buClr>
                <a:srgbClr val="00ADEE"/>
              </a:buClr>
            </a:pPr>
            <a:r>
              <a:rPr lang="en-US" sz="2000" b="0" dirty="0">
                <a:solidFill>
                  <a:srgbClr val="626262"/>
                </a:solidFill>
              </a:rPr>
              <a:t>Feature multistep applications to solve problems in science, social science, career scenarios, and other real-life contexts</a:t>
            </a:r>
          </a:p>
        </p:txBody>
      </p:sp>
      <p:pic>
        <p:nvPicPr>
          <p:cNvPr id="8" name="Picture 7" descr="worl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62" y="2206949"/>
            <a:ext cx="3167435" cy="2414016"/>
          </a:xfrm>
          <a:prstGeom prst="rect">
            <a:avLst/>
          </a:prstGeom>
        </p:spPr>
      </p:pic>
      <p:sp>
        <p:nvSpPr>
          <p:cNvPr id="7" name="Title 1"/>
          <p:cNvSpPr>
            <a:spLocks noGrp="1"/>
          </p:cNvSpPr>
          <p:nvPr>
            <p:ph type="title"/>
          </p:nvPr>
        </p:nvSpPr>
        <p:spPr>
          <a:xfrm>
            <a:off x="495300" y="333376"/>
            <a:ext cx="7924800" cy="639763"/>
          </a:xfrm>
        </p:spPr>
        <p:txBody>
          <a:bodyPr rtlCol="0">
            <a:noAutofit/>
          </a:bodyPr>
          <a:lstStyle/>
          <a:p>
            <a:pPr algn="ctr"/>
            <a:r>
              <a:rPr lang="en-US" sz="3200" b="0" dirty="0" smtClean="0">
                <a:solidFill>
                  <a:schemeClr val="bg2">
                    <a:lumMod val="75000"/>
                  </a:schemeClr>
                </a:solidFill>
                <a:latin typeface="Arial" pitchFamily="34" charset="0"/>
                <a:ea typeface="+mn-ea"/>
                <a:cs typeface="Arial" pitchFamily="34" charset="0"/>
              </a:rPr>
              <a:t>8 Key Changes to the SAT</a:t>
            </a:r>
            <a:endParaRPr lang="en-US" sz="3200" b="0" dirty="0">
              <a:solidFill>
                <a:schemeClr val="bg2">
                  <a:lumMod val="75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337533332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auto">
          <a:xfrm>
            <a:off x="3212043" y="2482279"/>
            <a:ext cx="5492466" cy="1409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00050" indent="-400050" algn="l" rtl="0" fontAlgn="base">
              <a:spcBef>
                <a:spcPts val="400"/>
              </a:spcBef>
              <a:spcAft>
                <a:spcPct val="0"/>
              </a:spcAft>
              <a:buClr>
                <a:schemeClr val="accent1"/>
              </a:buClr>
              <a:buSzPct val="112000"/>
              <a:buFontTx/>
              <a:buBlip>
                <a:blip r:embed="rId3"/>
              </a:buBlip>
              <a:defRPr sz="2800" b="1" kern="1200">
                <a:solidFill>
                  <a:srgbClr val="00539A"/>
                </a:solidFill>
                <a:latin typeface="Arial"/>
                <a:ea typeface="+mn-ea"/>
                <a:cs typeface="+mn-cs"/>
              </a:defRPr>
            </a:lvl1pPr>
            <a:lvl2pPr marL="640080" indent="-228600" algn="l" rtl="0" fontAlgn="base">
              <a:spcBef>
                <a:spcPts val="800"/>
              </a:spcBef>
              <a:spcAft>
                <a:spcPts val="200"/>
              </a:spcAft>
              <a:buClr>
                <a:schemeClr val="accent1"/>
              </a:buClr>
              <a:buSzPct val="100000"/>
              <a:buFontTx/>
              <a:buBlip>
                <a:blip r:embed="rId4"/>
              </a:buBlip>
              <a:defRPr sz="2400" kern="1200">
                <a:solidFill>
                  <a:srgbClr val="00539A"/>
                </a:solidFill>
                <a:latin typeface="Arial"/>
                <a:ea typeface="+mn-ea"/>
                <a:cs typeface="+mn-cs"/>
              </a:defRPr>
            </a:lvl2pPr>
            <a:lvl3pPr marL="868680" indent="-228600" algn="l" rtl="0" fontAlgn="base">
              <a:spcBef>
                <a:spcPts val="500"/>
              </a:spcBef>
              <a:spcAft>
                <a:spcPts val="200"/>
              </a:spcAft>
              <a:buClr>
                <a:srgbClr val="4C4C4B"/>
              </a:buClr>
              <a:buFont typeface="Symbol" pitchFamily="18" charset="2"/>
              <a:buChar char="-"/>
              <a:defRPr sz="2000" kern="1200">
                <a:solidFill>
                  <a:srgbClr val="4C4C4B"/>
                </a:solidFill>
                <a:latin typeface="Arial"/>
                <a:ea typeface="+mn-ea"/>
                <a:cs typeface="+mn-cs"/>
              </a:defRPr>
            </a:lvl3pPr>
            <a:lvl4pPr marL="1024128" indent="-166688" algn="l" rtl="0" fontAlgn="base">
              <a:spcBef>
                <a:spcPts val="300"/>
              </a:spcBef>
              <a:spcAft>
                <a:spcPts val="200"/>
              </a:spcAft>
              <a:buClr>
                <a:srgbClr val="4C4C4B"/>
              </a:buClr>
              <a:buFont typeface="Arial" charset="0"/>
              <a:buChar char="•"/>
              <a:defRPr sz="1800" kern="1200">
                <a:solidFill>
                  <a:srgbClr val="4C4C4B"/>
                </a:solidFill>
                <a:latin typeface="Arial"/>
                <a:ea typeface="+mn-ea"/>
                <a:cs typeface="+mn-cs"/>
              </a:defRPr>
            </a:lvl4pPr>
            <a:lvl5pPr marL="1257300" indent="-228600" algn="l" rtl="0" fontAlgn="base">
              <a:spcBef>
                <a:spcPts val="300"/>
              </a:spcBef>
              <a:spcAft>
                <a:spcPts val="200"/>
              </a:spcAft>
              <a:buClr>
                <a:srgbClr val="4C4C4B"/>
              </a:buClr>
              <a:buFont typeface="Symbol" pitchFamily="18" charset="2"/>
              <a:buChar char="-"/>
              <a:defRPr sz="1600" kern="1200">
                <a:solidFill>
                  <a:srgbClr val="4C4C4B"/>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ADEE"/>
              </a:buClr>
              <a:buFontTx/>
              <a:buNone/>
            </a:pPr>
            <a:r>
              <a:rPr lang="en-US" sz="2000" b="0" dirty="0">
                <a:solidFill>
                  <a:srgbClr val="626262"/>
                </a:solidFill>
              </a:rPr>
              <a:t>Students will apply their reading, writing, language, and math skills to answer questions in science, history, and social studies contexts.</a:t>
            </a:r>
          </a:p>
        </p:txBody>
      </p:sp>
      <p:pic>
        <p:nvPicPr>
          <p:cNvPr id="7" name="Picture 6" descr="scienc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60" y="2205104"/>
            <a:ext cx="3167435" cy="2414016"/>
          </a:xfrm>
          <a:prstGeom prst="rect">
            <a:avLst/>
          </a:prstGeom>
        </p:spPr>
      </p:pic>
      <p:sp>
        <p:nvSpPr>
          <p:cNvPr id="8" name="Title 1"/>
          <p:cNvSpPr>
            <a:spLocks noGrp="1"/>
          </p:cNvSpPr>
          <p:nvPr>
            <p:ph type="title"/>
          </p:nvPr>
        </p:nvSpPr>
        <p:spPr>
          <a:xfrm>
            <a:off x="495300" y="333376"/>
            <a:ext cx="7924800" cy="639763"/>
          </a:xfrm>
        </p:spPr>
        <p:txBody>
          <a:bodyPr rtlCol="0">
            <a:noAutofit/>
          </a:bodyPr>
          <a:lstStyle/>
          <a:p>
            <a:pPr algn="ctr"/>
            <a:r>
              <a:rPr lang="en-US" sz="3200" b="0" dirty="0" smtClean="0">
                <a:solidFill>
                  <a:schemeClr val="bg2">
                    <a:lumMod val="75000"/>
                  </a:schemeClr>
                </a:solidFill>
                <a:latin typeface="Arial" pitchFamily="34" charset="0"/>
                <a:ea typeface="+mn-ea"/>
                <a:cs typeface="Arial" pitchFamily="34" charset="0"/>
              </a:rPr>
              <a:t>8 Key Changes to the SAT</a:t>
            </a:r>
            <a:endParaRPr lang="en-US" sz="3200" b="0" dirty="0">
              <a:solidFill>
                <a:schemeClr val="bg2">
                  <a:lumMod val="75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262680586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auto">
          <a:xfrm>
            <a:off x="3212043" y="1719098"/>
            <a:ext cx="5492466" cy="33839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00050" indent="-400050" algn="l" rtl="0" fontAlgn="base">
              <a:spcBef>
                <a:spcPts val="400"/>
              </a:spcBef>
              <a:spcAft>
                <a:spcPct val="0"/>
              </a:spcAft>
              <a:buClr>
                <a:schemeClr val="accent1"/>
              </a:buClr>
              <a:buSzPct val="112000"/>
              <a:buFontTx/>
              <a:buBlip>
                <a:blip r:embed="rId3"/>
              </a:buBlip>
              <a:defRPr sz="2800" b="1" kern="1200">
                <a:solidFill>
                  <a:srgbClr val="00539A"/>
                </a:solidFill>
                <a:latin typeface="Arial"/>
                <a:ea typeface="+mn-ea"/>
                <a:cs typeface="+mn-cs"/>
              </a:defRPr>
            </a:lvl1pPr>
            <a:lvl2pPr marL="640080" indent="-228600" algn="l" rtl="0" fontAlgn="base">
              <a:spcBef>
                <a:spcPts val="800"/>
              </a:spcBef>
              <a:spcAft>
                <a:spcPts val="200"/>
              </a:spcAft>
              <a:buClr>
                <a:schemeClr val="accent1"/>
              </a:buClr>
              <a:buSzPct val="100000"/>
              <a:buFontTx/>
              <a:buBlip>
                <a:blip r:embed="rId4"/>
              </a:buBlip>
              <a:defRPr sz="2400" kern="1200">
                <a:solidFill>
                  <a:srgbClr val="00539A"/>
                </a:solidFill>
                <a:latin typeface="Arial"/>
                <a:ea typeface="+mn-ea"/>
                <a:cs typeface="+mn-cs"/>
              </a:defRPr>
            </a:lvl2pPr>
            <a:lvl3pPr marL="868680" indent="-228600" algn="l" rtl="0" fontAlgn="base">
              <a:spcBef>
                <a:spcPts val="500"/>
              </a:spcBef>
              <a:spcAft>
                <a:spcPts val="200"/>
              </a:spcAft>
              <a:buClr>
                <a:srgbClr val="4C4C4B"/>
              </a:buClr>
              <a:buFont typeface="Symbol" pitchFamily="18" charset="2"/>
              <a:buChar char="-"/>
              <a:defRPr sz="2000" kern="1200">
                <a:solidFill>
                  <a:srgbClr val="4C4C4B"/>
                </a:solidFill>
                <a:latin typeface="Arial"/>
                <a:ea typeface="+mn-ea"/>
                <a:cs typeface="+mn-cs"/>
              </a:defRPr>
            </a:lvl3pPr>
            <a:lvl4pPr marL="1024128" indent="-166688" algn="l" rtl="0" fontAlgn="base">
              <a:spcBef>
                <a:spcPts val="300"/>
              </a:spcBef>
              <a:spcAft>
                <a:spcPts val="200"/>
              </a:spcAft>
              <a:buClr>
                <a:srgbClr val="4C4C4B"/>
              </a:buClr>
              <a:buFont typeface="Arial" charset="0"/>
              <a:buChar char="•"/>
              <a:defRPr sz="1800" kern="1200">
                <a:solidFill>
                  <a:srgbClr val="4C4C4B"/>
                </a:solidFill>
                <a:latin typeface="Arial"/>
                <a:ea typeface="+mn-ea"/>
                <a:cs typeface="+mn-cs"/>
              </a:defRPr>
            </a:lvl4pPr>
            <a:lvl5pPr marL="1257300" indent="-228600" algn="l" rtl="0" fontAlgn="base">
              <a:spcBef>
                <a:spcPts val="300"/>
              </a:spcBef>
              <a:spcAft>
                <a:spcPts val="200"/>
              </a:spcAft>
              <a:buClr>
                <a:srgbClr val="4C4C4B"/>
              </a:buClr>
              <a:buFont typeface="Symbol" pitchFamily="18" charset="2"/>
              <a:buChar char="-"/>
              <a:defRPr sz="1600" kern="1200">
                <a:solidFill>
                  <a:srgbClr val="4C4C4B"/>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srgbClr val="00ADEE"/>
              </a:buClr>
              <a:buFontTx/>
              <a:buNone/>
            </a:pPr>
            <a:r>
              <a:rPr lang="en-US" sz="2000" b="0" dirty="0">
                <a:solidFill>
                  <a:srgbClr val="626262"/>
                </a:solidFill>
              </a:rPr>
              <a:t>The redesigned SAT will include one of the following:</a:t>
            </a:r>
          </a:p>
          <a:p>
            <a:pPr>
              <a:spcAft>
                <a:spcPts val="0"/>
              </a:spcAft>
              <a:buClr>
                <a:srgbClr val="00ADEE"/>
              </a:buClr>
            </a:pPr>
            <a:r>
              <a:rPr lang="en-US" sz="2000" b="0" dirty="0">
                <a:solidFill>
                  <a:srgbClr val="626262"/>
                </a:solidFill>
              </a:rPr>
              <a:t>An excerpt from one of the Founding Documents</a:t>
            </a:r>
            <a:br>
              <a:rPr lang="en-US" sz="2000" b="0" dirty="0">
                <a:solidFill>
                  <a:srgbClr val="626262"/>
                </a:solidFill>
              </a:rPr>
            </a:br>
            <a:endParaRPr lang="en-US" sz="2000" b="0" dirty="0">
              <a:solidFill>
                <a:srgbClr val="626262"/>
              </a:solidFill>
            </a:endParaRPr>
          </a:p>
          <a:p>
            <a:pPr>
              <a:spcAft>
                <a:spcPts val="0"/>
              </a:spcAft>
              <a:buClr>
                <a:srgbClr val="00ADEE"/>
              </a:buClr>
            </a:pPr>
            <a:r>
              <a:rPr lang="en-US" sz="2000" b="0" dirty="0">
                <a:solidFill>
                  <a:srgbClr val="626262"/>
                </a:solidFill>
              </a:rPr>
              <a:t>A text from the ongoing Great Global Conversation about freedom, justice, and human dignity</a:t>
            </a:r>
            <a:br>
              <a:rPr lang="en-US" sz="2000" b="0" dirty="0">
                <a:solidFill>
                  <a:srgbClr val="626262"/>
                </a:solidFill>
              </a:rPr>
            </a:br>
            <a:endParaRPr lang="en-US" sz="2000" b="0" dirty="0">
              <a:solidFill>
                <a:srgbClr val="626262"/>
              </a:solidFill>
            </a:endParaRPr>
          </a:p>
          <a:p>
            <a:pPr marL="0" indent="0">
              <a:buClr>
                <a:srgbClr val="00ADEE"/>
              </a:buClr>
              <a:buFontTx/>
              <a:buNone/>
            </a:pPr>
            <a:r>
              <a:rPr lang="en-US" sz="2000" b="0" dirty="0">
                <a:solidFill>
                  <a:srgbClr val="626262"/>
                </a:solidFill>
              </a:rPr>
              <a:t>No prior knowledge of the text will be required.</a:t>
            </a:r>
          </a:p>
        </p:txBody>
      </p:sp>
      <p:pic>
        <p:nvPicPr>
          <p:cNvPr id="7" name="Picture 6" descr="document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279" y="2159566"/>
            <a:ext cx="2948343" cy="2414016"/>
          </a:xfrm>
          <a:prstGeom prst="rect">
            <a:avLst/>
          </a:prstGeom>
        </p:spPr>
      </p:pic>
      <p:sp>
        <p:nvSpPr>
          <p:cNvPr id="8" name="Title 1"/>
          <p:cNvSpPr>
            <a:spLocks noGrp="1"/>
          </p:cNvSpPr>
          <p:nvPr>
            <p:ph type="title"/>
          </p:nvPr>
        </p:nvSpPr>
        <p:spPr>
          <a:xfrm>
            <a:off x="495300" y="333376"/>
            <a:ext cx="7924800" cy="639763"/>
          </a:xfrm>
        </p:spPr>
        <p:txBody>
          <a:bodyPr rtlCol="0">
            <a:noAutofit/>
          </a:bodyPr>
          <a:lstStyle/>
          <a:p>
            <a:pPr algn="ctr"/>
            <a:r>
              <a:rPr lang="en-US" sz="3200" b="0" dirty="0" smtClean="0">
                <a:solidFill>
                  <a:schemeClr val="bg2">
                    <a:lumMod val="75000"/>
                  </a:schemeClr>
                </a:solidFill>
                <a:latin typeface="Arial" pitchFamily="34" charset="0"/>
                <a:ea typeface="+mn-ea"/>
                <a:cs typeface="Arial" pitchFamily="34" charset="0"/>
              </a:rPr>
              <a:t>8 Key Changes to the SAT</a:t>
            </a:r>
            <a:endParaRPr lang="en-US" sz="3200" b="0" dirty="0">
              <a:solidFill>
                <a:schemeClr val="bg2">
                  <a:lumMod val="75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124507346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auto">
          <a:xfrm>
            <a:off x="3212043" y="2383598"/>
            <a:ext cx="5492466" cy="1842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00050" indent="-400050" algn="l" rtl="0" fontAlgn="base">
              <a:spcBef>
                <a:spcPts val="400"/>
              </a:spcBef>
              <a:spcAft>
                <a:spcPct val="0"/>
              </a:spcAft>
              <a:buClr>
                <a:schemeClr val="accent1"/>
              </a:buClr>
              <a:buSzPct val="112000"/>
              <a:buFontTx/>
              <a:buBlip>
                <a:blip r:embed="rId3"/>
              </a:buBlip>
              <a:defRPr sz="2800" b="1" kern="1200">
                <a:solidFill>
                  <a:srgbClr val="00539A"/>
                </a:solidFill>
                <a:latin typeface="Arial"/>
                <a:ea typeface="+mn-ea"/>
                <a:cs typeface="+mn-cs"/>
              </a:defRPr>
            </a:lvl1pPr>
            <a:lvl2pPr marL="640080" indent="-228600" algn="l" rtl="0" fontAlgn="base">
              <a:spcBef>
                <a:spcPts val="800"/>
              </a:spcBef>
              <a:spcAft>
                <a:spcPts val="200"/>
              </a:spcAft>
              <a:buClr>
                <a:schemeClr val="accent1"/>
              </a:buClr>
              <a:buSzPct val="100000"/>
              <a:buFontTx/>
              <a:buBlip>
                <a:blip r:embed="rId4"/>
              </a:buBlip>
              <a:defRPr sz="2400" kern="1200">
                <a:solidFill>
                  <a:srgbClr val="00539A"/>
                </a:solidFill>
                <a:latin typeface="Arial"/>
                <a:ea typeface="+mn-ea"/>
                <a:cs typeface="+mn-cs"/>
              </a:defRPr>
            </a:lvl2pPr>
            <a:lvl3pPr marL="868680" indent="-228600" algn="l" rtl="0" fontAlgn="base">
              <a:spcBef>
                <a:spcPts val="500"/>
              </a:spcBef>
              <a:spcAft>
                <a:spcPts val="200"/>
              </a:spcAft>
              <a:buClr>
                <a:srgbClr val="4C4C4B"/>
              </a:buClr>
              <a:buFont typeface="Symbol" pitchFamily="18" charset="2"/>
              <a:buChar char="-"/>
              <a:defRPr sz="2000" kern="1200">
                <a:solidFill>
                  <a:srgbClr val="4C4C4B"/>
                </a:solidFill>
                <a:latin typeface="Arial"/>
                <a:ea typeface="+mn-ea"/>
                <a:cs typeface="+mn-cs"/>
              </a:defRPr>
            </a:lvl3pPr>
            <a:lvl4pPr marL="1024128" indent="-166688" algn="l" rtl="0" fontAlgn="base">
              <a:spcBef>
                <a:spcPts val="300"/>
              </a:spcBef>
              <a:spcAft>
                <a:spcPts val="200"/>
              </a:spcAft>
              <a:buClr>
                <a:srgbClr val="4C4C4B"/>
              </a:buClr>
              <a:buFont typeface="Arial" charset="0"/>
              <a:buChar char="•"/>
              <a:defRPr sz="1800" kern="1200">
                <a:solidFill>
                  <a:srgbClr val="4C4C4B"/>
                </a:solidFill>
                <a:latin typeface="Arial"/>
                <a:ea typeface="+mn-ea"/>
                <a:cs typeface="+mn-cs"/>
              </a:defRPr>
            </a:lvl4pPr>
            <a:lvl5pPr marL="1257300" indent="-228600" algn="l" rtl="0" fontAlgn="base">
              <a:spcBef>
                <a:spcPts val="300"/>
              </a:spcBef>
              <a:spcAft>
                <a:spcPts val="200"/>
              </a:spcAft>
              <a:buClr>
                <a:srgbClr val="4C4C4B"/>
              </a:buClr>
              <a:buFont typeface="Symbol" pitchFamily="18" charset="2"/>
              <a:buChar char="-"/>
              <a:defRPr sz="1600" kern="1200">
                <a:solidFill>
                  <a:srgbClr val="4C4C4B"/>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ADEE"/>
              </a:buClr>
            </a:pPr>
            <a:r>
              <a:rPr lang="en-US" sz="2000" b="0" dirty="0">
                <a:solidFill>
                  <a:srgbClr val="626262"/>
                </a:solidFill>
              </a:rPr>
              <a:t>One point for each correct answer</a:t>
            </a:r>
          </a:p>
          <a:p>
            <a:pPr marL="0" indent="0">
              <a:buClr>
                <a:srgbClr val="00ADEE"/>
              </a:buClr>
              <a:buFontTx/>
              <a:buNone/>
            </a:pPr>
            <a:endParaRPr lang="en-US" sz="2000" b="0" dirty="0">
              <a:solidFill>
                <a:srgbClr val="626262"/>
              </a:solidFill>
            </a:endParaRPr>
          </a:p>
          <a:p>
            <a:pPr>
              <a:buClr>
                <a:srgbClr val="00ADEE"/>
              </a:buClr>
            </a:pPr>
            <a:r>
              <a:rPr lang="en-US" sz="2000" b="0" dirty="0">
                <a:solidFill>
                  <a:srgbClr val="626262"/>
                </a:solidFill>
              </a:rPr>
              <a:t>Zero points for unanswered items</a:t>
            </a:r>
            <a:br>
              <a:rPr lang="en-US" sz="2000" b="0" dirty="0">
                <a:solidFill>
                  <a:srgbClr val="626262"/>
                </a:solidFill>
              </a:rPr>
            </a:br>
            <a:endParaRPr lang="en-US" sz="2000" b="0" dirty="0">
              <a:solidFill>
                <a:srgbClr val="626262"/>
              </a:solidFill>
            </a:endParaRPr>
          </a:p>
          <a:p>
            <a:pPr>
              <a:buClr>
                <a:srgbClr val="00ADEE"/>
              </a:buClr>
            </a:pPr>
            <a:r>
              <a:rPr lang="en-US" sz="2000" b="0" dirty="0">
                <a:solidFill>
                  <a:srgbClr val="626262"/>
                </a:solidFill>
              </a:rPr>
              <a:t>Zero points for wrong answers</a:t>
            </a:r>
          </a:p>
        </p:txBody>
      </p:sp>
      <p:pic>
        <p:nvPicPr>
          <p:cNvPr id="7" name="Picture 6" descr="answer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999" y="2167308"/>
            <a:ext cx="2948344" cy="2414016"/>
          </a:xfrm>
          <a:prstGeom prst="rect">
            <a:avLst/>
          </a:prstGeom>
        </p:spPr>
      </p:pic>
      <p:sp>
        <p:nvSpPr>
          <p:cNvPr id="8" name="Title 1"/>
          <p:cNvSpPr>
            <a:spLocks noGrp="1"/>
          </p:cNvSpPr>
          <p:nvPr>
            <p:ph type="title"/>
          </p:nvPr>
        </p:nvSpPr>
        <p:spPr>
          <a:xfrm>
            <a:off x="495300" y="333376"/>
            <a:ext cx="7924800" cy="639763"/>
          </a:xfrm>
        </p:spPr>
        <p:txBody>
          <a:bodyPr rtlCol="0">
            <a:noAutofit/>
          </a:bodyPr>
          <a:lstStyle/>
          <a:p>
            <a:pPr algn="ctr"/>
            <a:r>
              <a:rPr lang="en-US" sz="3200" b="0" dirty="0" smtClean="0">
                <a:solidFill>
                  <a:schemeClr val="bg2">
                    <a:lumMod val="75000"/>
                  </a:schemeClr>
                </a:solidFill>
                <a:latin typeface="Arial" pitchFamily="34" charset="0"/>
                <a:ea typeface="+mn-ea"/>
                <a:cs typeface="Arial" pitchFamily="34" charset="0"/>
              </a:rPr>
              <a:t>8 Key Changes to the SAT</a:t>
            </a:r>
            <a:endParaRPr lang="en-US" sz="3200" b="0" dirty="0">
              <a:solidFill>
                <a:schemeClr val="bg2">
                  <a:lumMod val="75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100189854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2"/>
          <p:cNvSpPr txBox="1">
            <a:spLocks/>
          </p:cNvSpPr>
          <p:nvPr/>
        </p:nvSpPr>
        <p:spPr bwMode="auto">
          <a:xfrm>
            <a:off x="1031875" y="2170113"/>
            <a:ext cx="74803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85800" indent="-515938">
              <a:defRPr>
                <a:solidFill>
                  <a:schemeClr val="tx1"/>
                </a:solidFill>
                <a:latin typeface="Calibri" pitchFamily="34" charset="0"/>
              </a:defRPr>
            </a:lvl1pPr>
            <a:lvl2pPr marL="639763" indent="-228600">
              <a:defRPr>
                <a:solidFill>
                  <a:schemeClr val="tx1"/>
                </a:solidFill>
                <a:latin typeface="Calibri" pitchFamily="34" charset="0"/>
              </a:defRPr>
            </a:lvl2pPr>
            <a:lvl3pPr marL="868363" indent="-228600">
              <a:defRPr>
                <a:solidFill>
                  <a:schemeClr val="tx1"/>
                </a:solidFill>
                <a:latin typeface="Calibri" pitchFamily="34" charset="0"/>
              </a:defRPr>
            </a:lvl3pPr>
            <a:lvl4pPr marL="1023938" indent="-166688">
              <a:defRPr>
                <a:solidFill>
                  <a:schemeClr val="tx1"/>
                </a:solidFill>
                <a:latin typeface="Calibri" pitchFamily="34" charset="0"/>
              </a:defRPr>
            </a:lvl4pPr>
            <a:lvl5pPr marL="1257300" indent="-228600">
              <a:defRPr>
                <a:solidFill>
                  <a:schemeClr val="tx1"/>
                </a:solidFill>
                <a:latin typeface="Calibri" pitchFamily="34" charset="0"/>
              </a:defRPr>
            </a:lvl5pPr>
            <a:lvl6pPr marL="1714500" indent="-228600" fontAlgn="base">
              <a:spcBef>
                <a:spcPct val="0"/>
              </a:spcBef>
              <a:spcAft>
                <a:spcPct val="0"/>
              </a:spcAft>
              <a:defRPr>
                <a:solidFill>
                  <a:schemeClr val="tx1"/>
                </a:solidFill>
                <a:latin typeface="Calibri" pitchFamily="34" charset="0"/>
              </a:defRPr>
            </a:lvl6pPr>
            <a:lvl7pPr marL="2171700" indent="-228600" fontAlgn="base">
              <a:spcBef>
                <a:spcPct val="0"/>
              </a:spcBef>
              <a:spcAft>
                <a:spcPct val="0"/>
              </a:spcAft>
              <a:defRPr>
                <a:solidFill>
                  <a:schemeClr val="tx1"/>
                </a:solidFill>
                <a:latin typeface="Calibri" pitchFamily="34" charset="0"/>
              </a:defRPr>
            </a:lvl7pPr>
            <a:lvl8pPr marL="2628900" indent="-228600" fontAlgn="base">
              <a:spcBef>
                <a:spcPct val="0"/>
              </a:spcBef>
              <a:spcAft>
                <a:spcPct val="0"/>
              </a:spcAft>
              <a:defRPr>
                <a:solidFill>
                  <a:schemeClr val="tx1"/>
                </a:solidFill>
                <a:latin typeface="Calibri" pitchFamily="34" charset="0"/>
              </a:defRPr>
            </a:lvl8pPr>
            <a:lvl9pPr marL="3086100" indent="-228600" fontAlgn="base">
              <a:spcBef>
                <a:spcPct val="0"/>
              </a:spcBef>
              <a:spcAft>
                <a:spcPct val="0"/>
              </a:spcAft>
              <a:defRPr>
                <a:solidFill>
                  <a:schemeClr val="tx1"/>
                </a:solidFill>
                <a:latin typeface="Calibri" pitchFamily="34" charset="0"/>
              </a:defRPr>
            </a:lvl9pPr>
          </a:lstStyle>
          <a:p>
            <a:pPr marL="169862" indent="0">
              <a:buClr>
                <a:srgbClr val="00ADEE"/>
              </a:buClr>
              <a:buSzPct val="112000"/>
            </a:pPr>
            <a:r>
              <a:rPr lang="en-US" altLang="en-US" sz="4000" dirty="0">
                <a:solidFill>
                  <a:srgbClr val="626262"/>
                </a:solidFill>
                <a:latin typeface="Arial" pitchFamily="34" charset="0"/>
                <a:cs typeface="Arial" pitchFamily="34" charset="0"/>
              </a:rPr>
              <a:t>Redesigned PSAT/NMSQT</a:t>
            </a:r>
          </a:p>
        </p:txBody>
      </p:sp>
    </p:spTree>
    <p:extLst>
      <p:ext uri="{BB962C8B-B14F-4D97-AF65-F5344CB8AC3E}">
        <p14:creationId xmlns:p14="http://schemas.microsoft.com/office/powerpoint/2010/main" val="292045021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95300" y="333376"/>
            <a:ext cx="7924800" cy="639763"/>
          </a:xfrm>
        </p:spPr>
        <p:txBody>
          <a:bodyPr/>
          <a:lstStyle/>
          <a:p>
            <a:pPr algn="ctr"/>
            <a:r>
              <a:rPr lang="en-US" sz="3000" b="0" dirty="0" smtClean="0">
                <a:solidFill>
                  <a:schemeClr val="bg2">
                    <a:lumMod val="75000"/>
                  </a:schemeClr>
                </a:solidFill>
                <a:latin typeface="Arial" pitchFamily="34" charset="0"/>
                <a:ea typeface="+mn-ea"/>
                <a:cs typeface="Arial" pitchFamily="34" charset="0"/>
              </a:rPr>
              <a:t>Beyond Assessment: Delivering Opportunity</a:t>
            </a:r>
            <a:endParaRPr lang="en-US" sz="3000" b="0" dirty="0">
              <a:solidFill>
                <a:schemeClr val="bg2">
                  <a:lumMod val="75000"/>
                </a:schemeClr>
              </a:solidFill>
              <a:latin typeface="Arial" pitchFamily="34" charset="0"/>
              <a:ea typeface="+mn-ea"/>
              <a:cs typeface="Arial" pitchFamily="34" charset="0"/>
            </a:endParaRPr>
          </a:p>
        </p:txBody>
      </p:sp>
      <p:sp>
        <p:nvSpPr>
          <p:cNvPr id="6" name="Rectangle 5"/>
          <p:cNvSpPr/>
          <p:nvPr/>
        </p:nvSpPr>
        <p:spPr bwMode="gray">
          <a:xfrm>
            <a:off x="2979420" y="1889760"/>
            <a:ext cx="3185160" cy="1813560"/>
          </a:xfrm>
          <a:prstGeom prst="rect">
            <a:avLst/>
          </a:prstGeom>
          <a:solidFill>
            <a:srgbClr val="00539A"/>
          </a:solidFill>
          <a:ln w="9525">
            <a:noFill/>
            <a:miter lim="800000"/>
            <a:headEnd/>
            <a:tailEnd/>
          </a:ln>
        </p:spPr>
        <p:txBody>
          <a:bodyPr rtlCol="0" anchor="ctr"/>
          <a:lstStyle/>
          <a:p>
            <a:pPr algn="ctr"/>
            <a:r>
              <a:rPr lang="en-US" sz="4800" b="1" dirty="0" smtClean="0">
                <a:solidFill>
                  <a:srgbClr val="FFFFFF"/>
                </a:solidFill>
              </a:rPr>
              <a:t>&gt;30%</a:t>
            </a:r>
          </a:p>
          <a:p>
            <a:pPr algn="ctr"/>
            <a:r>
              <a:rPr lang="en-US" sz="2400" b="1" dirty="0" smtClean="0">
                <a:solidFill>
                  <a:srgbClr val="FFFFFF"/>
                </a:solidFill>
              </a:rPr>
              <a:t>Require remediation</a:t>
            </a:r>
            <a:endParaRPr lang="en-US" sz="2000" b="1" dirty="0" smtClean="0">
              <a:solidFill>
                <a:srgbClr val="FFFFFF"/>
              </a:solidFill>
            </a:endParaRPr>
          </a:p>
        </p:txBody>
      </p:sp>
      <p:sp>
        <p:nvSpPr>
          <p:cNvPr id="7" name="Rectangle 6"/>
          <p:cNvSpPr/>
          <p:nvPr/>
        </p:nvSpPr>
        <p:spPr bwMode="gray">
          <a:xfrm>
            <a:off x="1356360" y="3916680"/>
            <a:ext cx="3185160" cy="1813560"/>
          </a:xfrm>
          <a:prstGeom prst="rect">
            <a:avLst/>
          </a:prstGeom>
          <a:solidFill>
            <a:srgbClr val="E6E1D2"/>
          </a:solidFill>
          <a:ln w="9525">
            <a:noFill/>
            <a:miter lim="800000"/>
            <a:headEnd/>
            <a:tailEnd/>
          </a:ln>
        </p:spPr>
        <p:txBody>
          <a:bodyPr rtlCol="0" anchor="ctr"/>
          <a:lstStyle/>
          <a:p>
            <a:pPr algn="ctr"/>
            <a:r>
              <a:rPr lang="en-US" sz="2000" b="1" dirty="0" smtClean="0">
                <a:solidFill>
                  <a:prstClr val="black"/>
                </a:solidFill>
              </a:rPr>
              <a:t>Public 4-Year Institution Remediation Rate</a:t>
            </a:r>
          </a:p>
          <a:p>
            <a:pPr algn="ctr"/>
            <a:r>
              <a:rPr lang="en-US" sz="2800" b="1" dirty="0" smtClean="0">
                <a:solidFill>
                  <a:prstClr val="black"/>
                </a:solidFill>
              </a:rPr>
              <a:t>26.3%</a:t>
            </a:r>
          </a:p>
        </p:txBody>
      </p:sp>
      <p:sp>
        <p:nvSpPr>
          <p:cNvPr id="8" name="Rectangle 7"/>
          <p:cNvSpPr/>
          <p:nvPr/>
        </p:nvSpPr>
        <p:spPr bwMode="gray">
          <a:xfrm>
            <a:off x="4602480" y="3916680"/>
            <a:ext cx="3185160" cy="1813560"/>
          </a:xfrm>
          <a:prstGeom prst="rect">
            <a:avLst/>
          </a:prstGeom>
          <a:solidFill>
            <a:srgbClr val="E6E1D2"/>
          </a:solidFill>
          <a:ln w="9525">
            <a:noFill/>
            <a:miter lim="800000"/>
            <a:headEnd/>
            <a:tailEnd/>
          </a:ln>
        </p:spPr>
        <p:txBody>
          <a:bodyPr rtlCol="0" anchor="ctr"/>
          <a:lstStyle/>
          <a:p>
            <a:pPr algn="ctr"/>
            <a:r>
              <a:rPr lang="en-US" sz="2000" b="1" dirty="0">
                <a:solidFill>
                  <a:prstClr val="black"/>
                </a:solidFill>
              </a:rPr>
              <a:t>Public </a:t>
            </a:r>
            <a:r>
              <a:rPr lang="en-US" sz="2000" b="1" dirty="0" smtClean="0">
                <a:solidFill>
                  <a:prstClr val="black"/>
                </a:solidFill>
              </a:rPr>
              <a:t>2-Year </a:t>
            </a:r>
            <a:r>
              <a:rPr lang="en-US" sz="2000" b="1" dirty="0">
                <a:solidFill>
                  <a:prstClr val="black"/>
                </a:solidFill>
              </a:rPr>
              <a:t>Institution Remediation </a:t>
            </a:r>
            <a:r>
              <a:rPr lang="en-US" sz="2000" b="1" dirty="0" smtClean="0">
                <a:solidFill>
                  <a:prstClr val="black"/>
                </a:solidFill>
              </a:rPr>
              <a:t>Rate</a:t>
            </a:r>
          </a:p>
          <a:p>
            <a:pPr algn="ctr"/>
            <a:r>
              <a:rPr lang="en-US" sz="2800" b="1" dirty="0" smtClean="0">
                <a:solidFill>
                  <a:prstClr val="black"/>
                </a:solidFill>
              </a:rPr>
              <a:t>40.8%</a:t>
            </a:r>
            <a:endParaRPr lang="en-US" sz="2800" b="1" dirty="0">
              <a:solidFill>
                <a:prstClr val="black"/>
              </a:solidFill>
            </a:endParaRPr>
          </a:p>
        </p:txBody>
      </p:sp>
      <p:sp>
        <p:nvSpPr>
          <p:cNvPr id="9" name="TextBox 8"/>
          <p:cNvSpPr txBox="1"/>
          <p:nvPr/>
        </p:nvSpPr>
        <p:spPr>
          <a:xfrm>
            <a:off x="2727960" y="1280160"/>
            <a:ext cx="3688080" cy="369332"/>
          </a:xfrm>
          <a:prstGeom prst="rect">
            <a:avLst/>
          </a:prstGeom>
          <a:noFill/>
        </p:spPr>
        <p:txBody>
          <a:bodyPr wrap="square" lIns="0" tIns="0" rIns="0" bIns="0" rtlCol="0">
            <a:spAutoFit/>
          </a:bodyPr>
          <a:lstStyle/>
          <a:p>
            <a:r>
              <a:rPr lang="en-US" sz="2400" dirty="0">
                <a:solidFill>
                  <a:srgbClr val="626262"/>
                </a:solidFill>
                <a:latin typeface="Arial"/>
              </a:rPr>
              <a:t>Entering College Students</a:t>
            </a:r>
          </a:p>
        </p:txBody>
      </p:sp>
      <p:cxnSp>
        <p:nvCxnSpPr>
          <p:cNvPr id="11" name="Straight Connector 10"/>
          <p:cNvCxnSpPr>
            <a:stCxn id="6" idx="2"/>
            <a:endCxn id="7" idx="0"/>
          </p:cNvCxnSpPr>
          <p:nvPr/>
        </p:nvCxnSpPr>
        <p:spPr>
          <a:xfrm flipH="1">
            <a:off x="2948940" y="3703320"/>
            <a:ext cx="1623060" cy="21336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a:stCxn id="6" idx="2"/>
            <a:endCxn id="8" idx="0"/>
          </p:cNvCxnSpPr>
          <p:nvPr/>
        </p:nvCxnSpPr>
        <p:spPr>
          <a:xfrm>
            <a:off x="4572000" y="3703320"/>
            <a:ext cx="1623060" cy="21336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927531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333375"/>
            <a:ext cx="7924800" cy="639763"/>
          </a:xfrm>
        </p:spPr>
        <p:txBody>
          <a:bodyPr/>
          <a:lstStyle/>
          <a:p>
            <a:pPr algn="ctr">
              <a:defRPr/>
            </a:pPr>
            <a:r>
              <a:rPr sz="3200" b="0" smtClean="0">
                <a:solidFill>
                  <a:schemeClr val="bg2">
                    <a:lumMod val="75000"/>
                  </a:schemeClr>
                </a:solidFill>
                <a:latin typeface="Arial" pitchFamily="34" charset="0"/>
                <a:ea typeface="+mn-ea"/>
                <a:cs typeface="Arial" pitchFamily="34" charset="0"/>
              </a:rPr>
              <a:t>Connection to the Redesigned SAT</a:t>
            </a:r>
            <a:endParaRPr sz="3200" b="0">
              <a:solidFill>
                <a:schemeClr val="bg2">
                  <a:lumMod val="75000"/>
                </a:schemeClr>
              </a:solidFill>
              <a:latin typeface="Arial" pitchFamily="34" charset="0"/>
              <a:ea typeface="+mn-ea"/>
              <a:cs typeface="Arial" pitchFamily="34" charset="0"/>
            </a:endParaRPr>
          </a:p>
        </p:txBody>
      </p:sp>
      <p:sp>
        <p:nvSpPr>
          <p:cNvPr id="16387" name="Text Placeholder 2"/>
          <p:cNvSpPr>
            <a:spLocks noGrp="1"/>
          </p:cNvSpPr>
          <p:nvPr>
            <p:ph type="body" sz="quarter" idx="10"/>
          </p:nvPr>
        </p:nvSpPr>
        <p:spPr>
          <a:xfrm>
            <a:off x="555625" y="1309688"/>
            <a:ext cx="8007350" cy="2076450"/>
          </a:xfrm>
        </p:spPr>
        <p:txBody>
          <a:bodyPr/>
          <a:lstStyle/>
          <a:p>
            <a:pPr marL="0" indent="0" eaLnBrk="1" hangingPunct="1">
              <a:spcBef>
                <a:spcPts val="800"/>
              </a:spcBef>
              <a:spcAft>
                <a:spcPts val="600"/>
              </a:spcAft>
              <a:buClr>
                <a:srgbClr val="F88205"/>
              </a:buClr>
              <a:buSzPct val="90000"/>
              <a:buFontTx/>
              <a:buNone/>
            </a:pPr>
            <a:r>
              <a:rPr lang="en-US" altLang="en-US" sz="2200" b="0" smtClean="0">
                <a:solidFill>
                  <a:srgbClr val="626262"/>
                </a:solidFill>
                <a:latin typeface="Arial" pitchFamily="34" charset="0"/>
              </a:rPr>
              <a:t>The redesigned </a:t>
            </a:r>
            <a:r>
              <a:rPr lang="en-US" altLang="en-US" sz="2200" smtClean="0">
                <a:solidFill>
                  <a:srgbClr val="626262"/>
                </a:solidFill>
                <a:latin typeface="Arial" pitchFamily="34" charset="0"/>
              </a:rPr>
              <a:t>PSAT/NMSQT</a:t>
            </a:r>
            <a:r>
              <a:rPr lang="en-US" altLang="en-US" sz="2200" b="0" smtClean="0">
                <a:solidFill>
                  <a:srgbClr val="626262"/>
                </a:solidFill>
                <a:latin typeface="Arial" pitchFamily="34" charset="0"/>
              </a:rPr>
              <a:t> will mirror the knowledge and skill areas tested by the redesigned SAT.</a:t>
            </a:r>
          </a:p>
          <a:p>
            <a:pPr marL="0" indent="0" eaLnBrk="1" hangingPunct="1">
              <a:spcBef>
                <a:spcPts val="800"/>
              </a:spcBef>
              <a:spcAft>
                <a:spcPts val="600"/>
              </a:spcAft>
              <a:buClr>
                <a:srgbClr val="F88205"/>
              </a:buClr>
              <a:buSzPct val="90000"/>
              <a:buFontTx/>
              <a:buNone/>
            </a:pPr>
            <a:endParaRPr lang="en-US" altLang="en-US" sz="2000" b="0" smtClean="0">
              <a:solidFill>
                <a:srgbClr val="626262"/>
              </a:solidFill>
              <a:latin typeface="Arial" pitchFamily="34" charset="0"/>
            </a:endParaRPr>
          </a:p>
          <a:p>
            <a:pPr marL="0" indent="0" eaLnBrk="1" hangingPunct="1">
              <a:spcBef>
                <a:spcPts val="800"/>
              </a:spcBef>
              <a:spcAft>
                <a:spcPts val="600"/>
              </a:spcAft>
              <a:buClr>
                <a:srgbClr val="F88205"/>
              </a:buClr>
              <a:buSzPct val="90000"/>
              <a:buFontTx/>
              <a:buNone/>
            </a:pPr>
            <a:r>
              <a:rPr lang="en-US" altLang="en-US" sz="2200" b="0" smtClean="0">
                <a:solidFill>
                  <a:srgbClr val="626262"/>
                </a:solidFill>
                <a:latin typeface="Arial" pitchFamily="34" charset="0"/>
              </a:rPr>
              <a:t>The 7 key changes of the redesigned </a:t>
            </a:r>
            <a:r>
              <a:rPr lang="en-US" altLang="en-US" sz="2200" smtClean="0">
                <a:solidFill>
                  <a:srgbClr val="626262"/>
                </a:solidFill>
                <a:latin typeface="Arial" pitchFamily="34" charset="0"/>
              </a:rPr>
              <a:t>PSAT/NMSQT</a:t>
            </a:r>
            <a:r>
              <a:rPr lang="en-US" altLang="en-US" sz="2200" b="0" smtClean="0">
                <a:solidFill>
                  <a:srgbClr val="626262"/>
                </a:solidFill>
                <a:latin typeface="Arial" pitchFamily="34" charset="0"/>
              </a:rPr>
              <a:t> are:</a:t>
            </a:r>
          </a:p>
          <a:p>
            <a:pPr marL="0" indent="0" eaLnBrk="1" hangingPunct="1">
              <a:spcBef>
                <a:spcPts val="800"/>
              </a:spcBef>
              <a:buClr>
                <a:srgbClr val="F88205"/>
              </a:buClr>
              <a:buSzPct val="90000"/>
              <a:buFontTx/>
              <a:buNone/>
            </a:pPr>
            <a:endParaRPr lang="en-US" altLang="en-US" sz="2200" b="0" smtClean="0">
              <a:solidFill>
                <a:srgbClr val="626262"/>
              </a:solidFill>
              <a:latin typeface="Arial" pitchFamily="34" charset="0"/>
            </a:endParaRPr>
          </a:p>
        </p:txBody>
      </p:sp>
      <p:pic>
        <p:nvPicPr>
          <p:cNvPr id="163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9338" y="3297238"/>
            <a:ext cx="1163637"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6575" y="3297238"/>
            <a:ext cx="982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2838" y="3297238"/>
            <a:ext cx="125571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42150" y="3297238"/>
            <a:ext cx="9207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12975" y="4873625"/>
            <a:ext cx="107315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76700" y="4873625"/>
            <a:ext cx="95091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18188" y="4873625"/>
            <a:ext cx="112236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83177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p:cNvSpPr>
            <a:spLocks noGrp="1"/>
          </p:cNvSpPr>
          <p:nvPr>
            <p:ph type="body" sz="quarter" idx="10"/>
          </p:nvPr>
        </p:nvSpPr>
        <p:spPr>
          <a:xfrm>
            <a:off x="555625" y="1938338"/>
            <a:ext cx="8007350" cy="3487737"/>
          </a:xfrm>
        </p:spPr>
        <p:txBody>
          <a:bodyPr/>
          <a:lstStyle/>
          <a:p>
            <a:pPr eaLnBrk="1" hangingPunct="1">
              <a:spcBef>
                <a:spcPts val="800"/>
              </a:spcBef>
              <a:buClr>
                <a:srgbClr val="F88205"/>
              </a:buClr>
              <a:buSzPct val="90000"/>
            </a:pPr>
            <a:r>
              <a:rPr lang="en-US" altLang="en-US" sz="2200" b="0" smtClean="0">
                <a:solidFill>
                  <a:srgbClr val="626262"/>
                </a:solidFill>
                <a:latin typeface="Arial" pitchFamily="34" charset="0"/>
              </a:rPr>
              <a:t>The first administration of the redesigned PSAT/NMSQT will be in fall 2015.</a:t>
            </a:r>
          </a:p>
          <a:p>
            <a:pPr eaLnBrk="1" hangingPunct="1">
              <a:spcBef>
                <a:spcPts val="800"/>
              </a:spcBef>
              <a:buClr>
                <a:srgbClr val="F88205"/>
              </a:buClr>
              <a:buSzPct val="90000"/>
            </a:pPr>
            <a:endParaRPr lang="en-US" altLang="en-US" sz="2200" b="0" smtClean="0">
              <a:solidFill>
                <a:srgbClr val="626262"/>
              </a:solidFill>
              <a:latin typeface="Arial" pitchFamily="34" charset="0"/>
            </a:endParaRPr>
          </a:p>
          <a:p>
            <a:pPr eaLnBrk="1" hangingPunct="1">
              <a:spcBef>
                <a:spcPts val="800"/>
              </a:spcBef>
              <a:buClr>
                <a:srgbClr val="F88205"/>
              </a:buClr>
              <a:buSzPct val="90000"/>
            </a:pPr>
            <a:r>
              <a:rPr lang="en-US" altLang="en-US" sz="2200" b="0" smtClean="0">
                <a:solidFill>
                  <a:srgbClr val="626262"/>
                </a:solidFill>
                <a:latin typeface="Arial" pitchFamily="34" charset="0"/>
              </a:rPr>
              <a:t>Sample questions to help students prepare will be available in December 2014/January 2015.</a:t>
            </a:r>
          </a:p>
          <a:p>
            <a:pPr eaLnBrk="1" hangingPunct="1">
              <a:spcBef>
                <a:spcPts val="800"/>
              </a:spcBef>
              <a:buClr>
                <a:srgbClr val="F88205"/>
              </a:buClr>
              <a:buSzPct val="90000"/>
            </a:pPr>
            <a:endParaRPr lang="en-US" altLang="en-US" sz="2200" b="0" smtClean="0">
              <a:solidFill>
                <a:srgbClr val="626262"/>
              </a:solidFill>
              <a:latin typeface="Arial" pitchFamily="34" charset="0"/>
            </a:endParaRPr>
          </a:p>
          <a:p>
            <a:pPr eaLnBrk="1" hangingPunct="1">
              <a:spcBef>
                <a:spcPts val="800"/>
              </a:spcBef>
              <a:buClr>
                <a:srgbClr val="F88205"/>
              </a:buClr>
              <a:buSzPct val="90000"/>
            </a:pPr>
            <a:r>
              <a:rPr lang="en-US" altLang="en-US" sz="2200" b="0" smtClean="0">
                <a:solidFill>
                  <a:srgbClr val="626262"/>
                </a:solidFill>
                <a:latin typeface="Arial" pitchFamily="34" charset="0"/>
              </a:rPr>
              <a:t>A full practice test will be available in March 2015.</a:t>
            </a:r>
          </a:p>
        </p:txBody>
      </p:sp>
      <p:sp>
        <p:nvSpPr>
          <p:cNvPr id="4" name="Title 3"/>
          <p:cNvSpPr>
            <a:spLocks noGrp="1"/>
          </p:cNvSpPr>
          <p:nvPr>
            <p:ph type="title"/>
          </p:nvPr>
        </p:nvSpPr>
        <p:spPr>
          <a:xfrm>
            <a:off x="495300" y="333375"/>
            <a:ext cx="7924800" cy="639763"/>
          </a:xfrm>
        </p:spPr>
        <p:txBody>
          <a:bodyPr/>
          <a:lstStyle/>
          <a:p>
            <a:pPr algn="ctr">
              <a:defRPr/>
            </a:pPr>
            <a:r>
              <a:rPr sz="3200" b="0">
                <a:solidFill>
                  <a:schemeClr val="bg2">
                    <a:lumMod val="75000"/>
                  </a:schemeClr>
                </a:solidFill>
                <a:latin typeface="Arial" pitchFamily="34" charset="0"/>
                <a:ea typeface="+mn-ea"/>
                <a:cs typeface="Arial" pitchFamily="34" charset="0"/>
              </a:rPr>
              <a:t>About the Redesigned </a:t>
            </a:r>
            <a:r>
              <a:rPr sz="3200" b="0" smtClean="0">
                <a:solidFill>
                  <a:schemeClr val="bg2">
                    <a:lumMod val="75000"/>
                  </a:schemeClr>
                </a:solidFill>
                <a:latin typeface="Arial" pitchFamily="34" charset="0"/>
                <a:ea typeface="+mn-ea"/>
                <a:cs typeface="Arial" pitchFamily="34" charset="0"/>
              </a:rPr>
              <a:t>PSAT/NMSQT</a:t>
            </a:r>
            <a:endParaRPr sz="3200" b="0">
              <a:solidFill>
                <a:schemeClr val="bg2">
                  <a:lumMod val="75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113760464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276600"/>
            <a:ext cx="676285" cy="913060"/>
          </a:xfrm>
          <a:prstGeom prst="rect">
            <a:avLst/>
          </a:prstGeom>
          <a:effectLst/>
        </p:spPr>
      </p:pic>
      <p:pic>
        <p:nvPicPr>
          <p:cNvPr id="45" name="Picture 4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28800" y="3429000"/>
            <a:ext cx="745852" cy="764129"/>
          </a:xfrm>
          <a:prstGeom prst="rect">
            <a:avLst/>
          </a:prstGeom>
          <a:ln>
            <a:noFill/>
          </a:ln>
          <a:effectLst>
            <a:outerShdw blurRad="50800" dist="38100" dir="2700000" algn="tl" rotWithShape="0">
              <a:prstClr val="black">
                <a:alpha val="40000"/>
              </a:prstClr>
            </a:outerShdw>
          </a:effectLst>
        </p:spPr>
      </p:pic>
      <p:sp>
        <p:nvSpPr>
          <p:cNvPr id="12" name="TextBox 11"/>
          <p:cNvSpPr txBox="1"/>
          <p:nvPr/>
        </p:nvSpPr>
        <p:spPr>
          <a:xfrm>
            <a:off x="609600" y="2667000"/>
            <a:ext cx="1756891" cy="276999"/>
          </a:xfrm>
          <a:prstGeom prst="rect">
            <a:avLst/>
          </a:prstGeom>
          <a:noFill/>
        </p:spPr>
        <p:txBody>
          <a:bodyPr wrap="none" lIns="0" tIns="0" rIns="0" bIns="0" rtlCol="0">
            <a:spAutoFit/>
          </a:bodyPr>
          <a:lstStyle/>
          <a:p>
            <a:r>
              <a:rPr lang="en-US" dirty="0" smtClean="0">
                <a:solidFill>
                  <a:schemeClr val="tx2"/>
                </a:solidFill>
              </a:rPr>
              <a:t>Send Score Data</a:t>
            </a:r>
          </a:p>
        </p:txBody>
      </p:sp>
      <p:sp>
        <p:nvSpPr>
          <p:cNvPr id="30" name="Rounded Rectangle 29"/>
          <p:cNvSpPr/>
          <p:nvPr/>
        </p:nvSpPr>
        <p:spPr>
          <a:xfrm>
            <a:off x="719479" y="1074479"/>
            <a:ext cx="1796569" cy="1095154"/>
          </a:xfrm>
          <a:prstGeom prst="roundRect">
            <a:avLst/>
          </a:prstGeom>
          <a:ln/>
          <a:effectLst/>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Jeff’s Path to SAT Success</a:t>
            </a:r>
            <a:endParaRPr lang="en-US" dirty="0"/>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50" y="744812"/>
            <a:ext cx="983058" cy="1575633"/>
          </a:xfrm>
          <a:prstGeom prst="rect">
            <a:avLst/>
          </a:prstGeom>
        </p:spPr>
      </p:pic>
      <p:sp>
        <p:nvSpPr>
          <p:cNvPr id="34" name="Rectangle 33"/>
          <p:cNvSpPr/>
          <p:nvPr/>
        </p:nvSpPr>
        <p:spPr>
          <a:xfrm>
            <a:off x="152400" y="2438400"/>
            <a:ext cx="323155" cy="646331"/>
          </a:xfrm>
          <a:prstGeom prst="rect">
            <a:avLst/>
          </a:prstGeom>
          <a:noFill/>
        </p:spPr>
        <p:txBody>
          <a:bodyPr wrap="squar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8" name="Rectangle 57"/>
          <p:cNvSpPr/>
          <p:nvPr/>
        </p:nvSpPr>
        <p:spPr>
          <a:xfrm>
            <a:off x="2915218" y="949375"/>
            <a:ext cx="323155" cy="646331"/>
          </a:xfrm>
          <a:prstGeom prst="rect">
            <a:avLst/>
          </a:prstGeom>
          <a:noFill/>
        </p:spPr>
        <p:txBody>
          <a:bodyPr wrap="square" lIns="91440" tIns="45720" rIns="91440" bIns="45720">
            <a:spAutoFit/>
          </a:bodyPr>
          <a:lstStyle/>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90773" y="2864871"/>
            <a:ext cx="2488019" cy="1555012"/>
          </a:xfrm>
          <a:prstGeom prst="rect">
            <a:avLst/>
          </a:prstGeom>
        </p:spPr>
      </p:pic>
      <p:pic>
        <p:nvPicPr>
          <p:cNvPr id="38" name="Picture 3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72100" y="4582428"/>
            <a:ext cx="2186780" cy="1093390"/>
          </a:xfrm>
          <a:prstGeom prst="rect">
            <a:avLst/>
          </a:prstGeom>
        </p:spPr>
      </p:pic>
      <p:sp>
        <p:nvSpPr>
          <p:cNvPr id="49" name="TextBox 48"/>
          <p:cNvSpPr txBox="1"/>
          <p:nvPr/>
        </p:nvSpPr>
        <p:spPr>
          <a:xfrm>
            <a:off x="3581400" y="1178828"/>
            <a:ext cx="3359894" cy="276999"/>
          </a:xfrm>
          <a:prstGeom prst="rect">
            <a:avLst/>
          </a:prstGeom>
          <a:noFill/>
        </p:spPr>
        <p:txBody>
          <a:bodyPr wrap="none" lIns="0" tIns="0" rIns="0" bIns="0" rtlCol="0">
            <a:spAutoFit/>
          </a:bodyPr>
          <a:lstStyle/>
          <a:p>
            <a:r>
              <a:rPr lang="en-US" dirty="0" smtClean="0">
                <a:solidFill>
                  <a:schemeClr val="tx2"/>
                </a:solidFill>
              </a:rPr>
              <a:t>Personalized Learning Roadmap</a:t>
            </a:r>
          </a:p>
        </p:txBody>
      </p:sp>
      <p:sp>
        <p:nvSpPr>
          <p:cNvPr id="65" name="TextBox 64"/>
          <p:cNvSpPr txBox="1"/>
          <p:nvPr/>
        </p:nvSpPr>
        <p:spPr>
          <a:xfrm>
            <a:off x="6022406" y="2868931"/>
            <a:ext cx="1255912" cy="830997"/>
          </a:xfrm>
          <a:prstGeom prst="rect">
            <a:avLst/>
          </a:prstGeom>
          <a:noFill/>
        </p:spPr>
        <p:txBody>
          <a:bodyPr wrap="square" lIns="0" tIns="0" rIns="0" bIns="0" rtlCol="0">
            <a:spAutoFit/>
          </a:bodyPr>
          <a:lstStyle/>
          <a:p>
            <a:r>
              <a:rPr lang="en-US" dirty="0" smtClean="0">
                <a:solidFill>
                  <a:schemeClr val="tx2"/>
                </a:solidFill>
              </a:rPr>
              <a:t>Official SAT Practice Tests </a:t>
            </a:r>
          </a:p>
        </p:txBody>
      </p:sp>
      <p:sp>
        <p:nvSpPr>
          <p:cNvPr id="66" name="TextBox 65"/>
          <p:cNvSpPr txBox="1"/>
          <p:nvPr/>
        </p:nvSpPr>
        <p:spPr>
          <a:xfrm>
            <a:off x="3390772" y="4659422"/>
            <a:ext cx="1700765" cy="553998"/>
          </a:xfrm>
          <a:prstGeom prst="rect">
            <a:avLst/>
          </a:prstGeom>
          <a:noFill/>
        </p:spPr>
        <p:txBody>
          <a:bodyPr wrap="square" lIns="0" tIns="0" rIns="0" bIns="0" rtlCol="0">
            <a:spAutoFit/>
          </a:bodyPr>
          <a:lstStyle/>
          <a:p>
            <a:r>
              <a:rPr lang="en-US" dirty="0" smtClean="0">
                <a:solidFill>
                  <a:schemeClr val="tx2"/>
                </a:solidFill>
              </a:rPr>
              <a:t>With Scoring for Paper &amp; Pencil</a:t>
            </a:r>
          </a:p>
        </p:txBody>
      </p:sp>
      <p:sp>
        <p:nvSpPr>
          <p:cNvPr id="67" name="Rectangle 66"/>
          <p:cNvSpPr/>
          <p:nvPr/>
        </p:nvSpPr>
        <p:spPr>
          <a:xfrm>
            <a:off x="2896862" y="2624357"/>
            <a:ext cx="323155" cy="646331"/>
          </a:xfrm>
          <a:prstGeom prst="rect">
            <a:avLst/>
          </a:prstGeom>
          <a:noFill/>
        </p:spPr>
        <p:txBody>
          <a:bodyPr wrap="squar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 name="Picture 5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305300" y="2321828"/>
            <a:ext cx="519789" cy="519789"/>
          </a:xfrm>
          <a:prstGeom prst="rect">
            <a:avLst/>
          </a:prstGeom>
        </p:spPr>
      </p:pic>
      <p:sp>
        <p:nvSpPr>
          <p:cNvPr id="57" name="Down Arrow 56"/>
          <p:cNvSpPr/>
          <p:nvPr/>
        </p:nvSpPr>
        <p:spPr>
          <a:xfrm rot="5400000">
            <a:off x="7747285" y="1318431"/>
            <a:ext cx="748647" cy="1364298"/>
          </a:xfrm>
          <a:prstGeom prst="downArrow">
            <a:avLst>
              <a:gd name="adj1" fmla="val 46331"/>
              <a:gd name="adj2" fmla="val 37156"/>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474149" y="1816100"/>
            <a:ext cx="329609" cy="427635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257800" y="5842000"/>
            <a:ext cx="3545958" cy="792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5448300" y="5994400"/>
            <a:ext cx="2971800" cy="553998"/>
          </a:xfrm>
          <a:prstGeom prst="rect">
            <a:avLst/>
          </a:prstGeom>
          <a:noFill/>
        </p:spPr>
        <p:txBody>
          <a:bodyPr wrap="square" lIns="0" tIns="0" rIns="0" bIns="0" rtlCol="0">
            <a:spAutoFit/>
          </a:bodyPr>
          <a:lstStyle/>
          <a:p>
            <a:r>
              <a:rPr lang="en-US" dirty="0" smtClean="0">
                <a:solidFill>
                  <a:schemeClr val="tx2"/>
                </a:solidFill>
              </a:rPr>
              <a:t>Powered By Schools, Educators, Community Groups</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81400" y="1572528"/>
            <a:ext cx="2171429" cy="761905"/>
          </a:xfrm>
          <a:prstGeom prst="rect">
            <a:avLst/>
          </a:prstGeom>
        </p:spPr>
      </p:pic>
      <p:pic>
        <p:nvPicPr>
          <p:cNvPr id="3" name="Picture 2"/>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545098" y="5582093"/>
            <a:ext cx="2622325" cy="1052623"/>
          </a:xfrm>
          <a:prstGeom prst="rect">
            <a:avLst/>
          </a:prstGeom>
          <a:ln w="57150">
            <a:solidFill>
              <a:srgbClr val="1D4281"/>
            </a:solidFill>
          </a:ln>
        </p:spPr>
      </p:pic>
      <p:sp>
        <p:nvSpPr>
          <p:cNvPr id="6" name="Right Arrow 5"/>
          <p:cNvSpPr/>
          <p:nvPr/>
        </p:nvSpPr>
        <p:spPr>
          <a:xfrm>
            <a:off x="1371600" y="3657600"/>
            <a:ext cx="304800" cy="381000"/>
          </a:xfrm>
          <a:prstGeom prst="rightArrow">
            <a:avLst/>
          </a:prstGeom>
          <a:solidFill>
            <a:srgbClr val="1D4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5400000">
            <a:off x="7747285" y="2944032"/>
            <a:ext cx="748647" cy="1364298"/>
          </a:xfrm>
          <a:prstGeom prst="downArrow">
            <a:avLst>
              <a:gd name="adj1" fmla="val 46331"/>
              <a:gd name="adj2" fmla="val 37156"/>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rtlCol="0">
            <a:noAutofit/>
          </a:bodyPr>
          <a:lstStyle/>
          <a:p>
            <a:pPr algn="ctr"/>
            <a:r>
              <a:rPr lang="en-US" sz="3000" b="0" dirty="0">
                <a:solidFill>
                  <a:schemeClr val="bg2">
                    <a:lumMod val="75000"/>
                  </a:schemeClr>
                </a:solidFill>
                <a:latin typeface="Arial" pitchFamily="34" charset="0"/>
                <a:ea typeface="+mn-ea"/>
                <a:cs typeface="Arial" pitchFamily="34" charset="0"/>
              </a:rPr>
              <a:t>Khan Academy: Road to Success</a:t>
            </a:r>
          </a:p>
        </p:txBody>
      </p:sp>
      <p:sp>
        <p:nvSpPr>
          <p:cNvPr id="26" name="Slide Number Placeholder 1"/>
          <p:cNvSpPr>
            <a:spLocks noGrp="1"/>
          </p:cNvSpPr>
          <p:nvPr>
            <p:ph type="sldNum" sz="quarter" idx="10"/>
          </p:nvPr>
        </p:nvSpPr>
        <p:spPr>
          <a:prstGeom prst="rect">
            <a:avLst/>
          </a:prstGeom>
        </p:spPr>
        <p:txBody>
          <a:bodyPr/>
          <a:lstStyle/>
          <a:p>
            <a:fld id="{4E846E28-4983-4541-ADCB-D348B5165B5B}" type="slidenum">
              <a:rPr lang="en-US" smtClean="0"/>
              <a:t>32</a:t>
            </a:fld>
            <a:endParaRPr lang="en-US" dirty="0"/>
          </a:p>
        </p:txBody>
      </p:sp>
    </p:spTree>
    <p:extLst>
      <p:ext uri="{BB962C8B-B14F-4D97-AF65-F5344CB8AC3E}">
        <p14:creationId xmlns:p14="http://schemas.microsoft.com/office/powerpoint/2010/main" val="216053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fontAlgn="auto">
              <a:spcAft>
                <a:spcPts val="0"/>
              </a:spcAft>
              <a:defRPr/>
            </a:pPr>
            <a:r>
              <a:rPr lang="en-US" dirty="0" smtClean="0">
                <a:solidFill>
                  <a:schemeClr val="bg2">
                    <a:lumMod val="75000"/>
                  </a:schemeClr>
                </a:solidFill>
              </a:rPr>
              <a:t>$180 Million in </a:t>
            </a:r>
            <a:br>
              <a:rPr lang="en-US" dirty="0" smtClean="0">
                <a:solidFill>
                  <a:schemeClr val="bg2">
                    <a:lumMod val="75000"/>
                  </a:schemeClr>
                </a:solidFill>
              </a:rPr>
            </a:br>
            <a:r>
              <a:rPr lang="en-US" dirty="0" smtClean="0">
                <a:solidFill>
                  <a:schemeClr val="bg2">
                    <a:lumMod val="75000"/>
                  </a:schemeClr>
                </a:solidFill>
              </a:rPr>
              <a:t>Increased Scholarship Connections</a:t>
            </a: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8" y="2209800"/>
            <a:ext cx="22955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3109913"/>
            <a:ext cx="24765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5788" y="4046538"/>
            <a:ext cx="23717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200" y="4451350"/>
            <a:ext cx="36099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6388" y="2105025"/>
            <a:ext cx="32289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80" name="Rectangle 3"/>
          <p:cNvSpPr>
            <a:spLocks noChangeArrowheads="1"/>
          </p:cNvSpPr>
          <p:nvPr/>
        </p:nvSpPr>
        <p:spPr bwMode="gray">
          <a:xfrm>
            <a:off x="436563" y="1828800"/>
            <a:ext cx="8297862" cy="4230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sz="1400" b="1">
              <a:solidFill>
                <a:srgbClr val="FFFFFF"/>
              </a:solidFill>
            </a:endParaRPr>
          </a:p>
        </p:txBody>
      </p:sp>
    </p:spTree>
    <p:extLst>
      <p:ext uri="{BB962C8B-B14F-4D97-AF65-F5344CB8AC3E}">
        <p14:creationId xmlns:p14="http://schemas.microsoft.com/office/powerpoint/2010/main" val="486054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SAT_home_0226_heroes.jpg"/>
          <p:cNvPicPr>
            <a:picLocks noChangeAspect="1"/>
          </p:cNvPicPr>
          <p:nvPr/>
        </p:nvPicPr>
        <p:blipFill rotWithShape="1">
          <a:blip r:embed="rId3" cstate="print">
            <a:extLst>
              <a:ext uri="{28A0092B-C50C-407E-A947-70E740481C1C}">
                <a14:useLocalDpi xmlns:a14="http://schemas.microsoft.com/office/drawing/2010/main" val="0"/>
              </a:ext>
            </a:extLst>
          </a:blip>
          <a:srcRect b="21658"/>
          <a:stretch/>
        </p:blipFill>
        <p:spPr>
          <a:xfrm>
            <a:off x="436563" y="1403350"/>
            <a:ext cx="3709558" cy="4041343"/>
          </a:xfrm>
          <a:prstGeom prst="rect">
            <a:avLst/>
          </a:prstGeom>
          <a:ln>
            <a:noFill/>
          </a:ln>
          <a:effectLst>
            <a:outerShdw blurRad="292100" dist="139700" dir="2700000" algn="tl" rotWithShape="0">
              <a:srgbClr val="333333">
                <a:alpha val="65000"/>
              </a:srgbClr>
            </a:outerShdw>
          </a:effectLst>
        </p:spPr>
      </p:pic>
      <p:sp>
        <p:nvSpPr>
          <p:cNvPr id="9" name="Text Placeholder 2"/>
          <p:cNvSpPr>
            <a:spLocks noGrp="1"/>
          </p:cNvSpPr>
          <p:nvPr>
            <p:ph type="body" sz="quarter" idx="10"/>
          </p:nvPr>
        </p:nvSpPr>
        <p:spPr>
          <a:xfrm>
            <a:off x="4631050" y="2650072"/>
            <a:ext cx="4250624" cy="1066898"/>
          </a:xfrm>
          <a:noFill/>
        </p:spPr>
        <p:txBody>
          <a:bodyPr>
            <a:normAutofit/>
          </a:bodyPr>
          <a:lstStyle/>
          <a:p>
            <a:pPr marL="0" lvl="0" indent="0">
              <a:buNone/>
              <a:defRPr/>
            </a:pPr>
            <a:r>
              <a:rPr lang="en-US" sz="2400" b="0" dirty="0" smtClean="0"/>
              <a:t>Sign up for updates:</a:t>
            </a:r>
            <a:endParaRPr lang="en-US" dirty="0"/>
          </a:p>
          <a:p>
            <a:pPr>
              <a:defRPr/>
            </a:pPr>
            <a:r>
              <a:rPr lang="en-US" sz="2000" b="0" dirty="0" smtClean="0">
                <a:solidFill>
                  <a:schemeClr val="accent2">
                    <a:lumMod val="60000"/>
                    <a:lumOff val="40000"/>
                  </a:schemeClr>
                </a:solidFill>
                <a:hlinkClick r:id="rId4"/>
              </a:rPr>
              <a:t>www.deliveringopportunity.org</a:t>
            </a:r>
            <a:r>
              <a:rPr lang="en-US" sz="2000" b="0" dirty="0" smtClean="0">
                <a:solidFill>
                  <a:schemeClr val="accent2">
                    <a:lumMod val="60000"/>
                    <a:lumOff val="40000"/>
                  </a:schemeClr>
                </a:solidFill>
              </a:rPr>
              <a:t> </a:t>
            </a:r>
          </a:p>
        </p:txBody>
      </p:sp>
      <p:sp>
        <p:nvSpPr>
          <p:cNvPr id="5" name="Title 3"/>
          <p:cNvSpPr>
            <a:spLocks noGrp="1"/>
          </p:cNvSpPr>
          <p:nvPr>
            <p:ph type="title"/>
          </p:nvPr>
        </p:nvSpPr>
        <p:spPr>
          <a:xfrm>
            <a:off x="495300" y="333376"/>
            <a:ext cx="7924800" cy="639763"/>
          </a:xfrm>
        </p:spPr>
        <p:txBody>
          <a:bodyPr/>
          <a:lstStyle/>
          <a:p>
            <a:pPr algn="ctr">
              <a:lnSpc>
                <a:spcPts val="3100"/>
              </a:lnSpc>
            </a:pPr>
            <a:r>
              <a:rPr lang="en-US" sz="3200" b="0" dirty="0">
                <a:solidFill>
                  <a:schemeClr val="bg1">
                    <a:lumMod val="50000"/>
                  </a:schemeClr>
                </a:solidFill>
                <a:latin typeface="Arial" panose="020B0604020202020204" pitchFamily="34" charset="0"/>
                <a:cs typeface="Arial" panose="020B0604020202020204" pitchFamily="34" charset="0"/>
              </a:rPr>
              <a:t>For More Information</a:t>
            </a:r>
          </a:p>
        </p:txBody>
      </p:sp>
    </p:spTree>
    <p:extLst>
      <p:ext uri="{BB962C8B-B14F-4D97-AF65-F5344CB8AC3E}">
        <p14:creationId xmlns:p14="http://schemas.microsoft.com/office/powerpoint/2010/main" val="186085182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itiatives_ch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09328"/>
            <a:ext cx="8229600" cy="4519613"/>
          </a:xfrm>
          <a:prstGeom prst="rect">
            <a:avLst/>
          </a:prstGeom>
        </p:spPr>
      </p:pic>
      <p:sp>
        <p:nvSpPr>
          <p:cNvPr id="4" name="Title 3"/>
          <p:cNvSpPr>
            <a:spLocks noGrp="1"/>
          </p:cNvSpPr>
          <p:nvPr>
            <p:ph type="title"/>
          </p:nvPr>
        </p:nvSpPr>
        <p:spPr>
          <a:xfrm>
            <a:off x="495300" y="333376"/>
            <a:ext cx="7924800" cy="639763"/>
          </a:xfrm>
        </p:spPr>
        <p:txBody>
          <a:bodyPr/>
          <a:lstStyle/>
          <a:p>
            <a:pPr algn="ctr"/>
            <a:r>
              <a:rPr lang="en-US" sz="3000" b="0" dirty="0">
                <a:solidFill>
                  <a:schemeClr val="bg2">
                    <a:lumMod val="75000"/>
                  </a:schemeClr>
                </a:solidFill>
                <a:latin typeface="Arial" pitchFamily="34" charset="0"/>
                <a:ea typeface="+mn-ea"/>
                <a:cs typeface="Arial" pitchFamily="34" charset="0"/>
              </a:rPr>
              <a:t>Beyond Assessment: Delivering Opportunity</a:t>
            </a:r>
          </a:p>
        </p:txBody>
      </p:sp>
    </p:spTree>
    <p:extLst>
      <p:ext uri="{BB962C8B-B14F-4D97-AF65-F5344CB8AC3E}">
        <p14:creationId xmlns:p14="http://schemas.microsoft.com/office/powerpoint/2010/main" val="204996092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bwMode="auto">
          <a:xfrm>
            <a:off x="451892" y="1991911"/>
            <a:ext cx="8158858" cy="32252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00050" indent="-400050" algn="l" rtl="0" fontAlgn="base">
              <a:spcBef>
                <a:spcPts val="400"/>
              </a:spcBef>
              <a:spcAft>
                <a:spcPct val="0"/>
              </a:spcAft>
              <a:buClr>
                <a:schemeClr val="accent1"/>
              </a:buClr>
              <a:buSzPct val="112000"/>
              <a:buFontTx/>
              <a:buBlip>
                <a:blip r:embed="rId3"/>
              </a:buBlip>
              <a:defRPr sz="2800" b="1" kern="1200">
                <a:solidFill>
                  <a:srgbClr val="00539A"/>
                </a:solidFill>
                <a:latin typeface="Arial"/>
                <a:ea typeface="+mn-ea"/>
                <a:cs typeface="+mn-cs"/>
              </a:defRPr>
            </a:lvl1pPr>
            <a:lvl2pPr marL="640080" indent="-228600" algn="l" rtl="0" fontAlgn="base">
              <a:spcBef>
                <a:spcPts val="800"/>
              </a:spcBef>
              <a:spcAft>
                <a:spcPts val="200"/>
              </a:spcAft>
              <a:buClr>
                <a:schemeClr val="accent1"/>
              </a:buClr>
              <a:buSzPct val="100000"/>
              <a:buFontTx/>
              <a:buBlip>
                <a:blip r:embed="rId4"/>
              </a:buBlip>
              <a:defRPr sz="2400" kern="1200">
                <a:solidFill>
                  <a:srgbClr val="00539A"/>
                </a:solidFill>
                <a:latin typeface="Arial"/>
                <a:ea typeface="+mn-ea"/>
                <a:cs typeface="+mn-cs"/>
              </a:defRPr>
            </a:lvl2pPr>
            <a:lvl3pPr marL="868680" indent="-228600" algn="l" rtl="0" fontAlgn="base">
              <a:spcBef>
                <a:spcPts val="500"/>
              </a:spcBef>
              <a:spcAft>
                <a:spcPts val="200"/>
              </a:spcAft>
              <a:buClr>
                <a:srgbClr val="4C4C4B"/>
              </a:buClr>
              <a:buFont typeface="Symbol" pitchFamily="18" charset="2"/>
              <a:buChar char="-"/>
              <a:defRPr sz="2000" kern="1200">
                <a:solidFill>
                  <a:srgbClr val="4C4C4B"/>
                </a:solidFill>
                <a:latin typeface="Arial"/>
                <a:ea typeface="+mn-ea"/>
                <a:cs typeface="+mn-cs"/>
              </a:defRPr>
            </a:lvl3pPr>
            <a:lvl4pPr marL="1024128" indent="-166688" algn="l" rtl="0" fontAlgn="base">
              <a:spcBef>
                <a:spcPts val="300"/>
              </a:spcBef>
              <a:spcAft>
                <a:spcPts val="200"/>
              </a:spcAft>
              <a:buClr>
                <a:srgbClr val="4C4C4B"/>
              </a:buClr>
              <a:buFont typeface="Arial" charset="0"/>
              <a:buChar char="•"/>
              <a:defRPr sz="1800" kern="1200">
                <a:solidFill>
                  <a:srgbClr val="4C4C4B"/>
                </a:solidFill>
                <a:latin typeface="Arial"/>
                <a:ea typeface="+mn-ea"/>
                <a:cs typeface="+mn-cs"/>
              </a:defRPr>
            </a:lvl4pPr>
            <a:lvl5pPr marL="1257300" indent="-228600" algn="l" rtl="0" fontAlgn="base">
              <a:spcBef>
                <a:spcPts val="300"/>
              </a:spcBef>
              <a:spcAft>
                <a:spcPts val="200"/>
              </a:spcAft>
              <a:buClr>
                <a:srgbClr val="4C4C4B"/>
              </a:buClr>
              <a:buFont typeface="Symbol" pitchFamily="18" charset="2"/>
              <a:buChar char="-"/>
              <a:defRPr sz="1600" kern="1200">
                <a:solidFill>
                  <a:srgbClr val="4C4C4B"/>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800"/>
              </a:spcBef>
              <a:buClr>
                <a:srgbClr val="F88205"/>
              </a:buClr>
              <a:buSzPct val="90000"/>
            </a:pPr>
            <a:r>
              <a:rPr lang="en-US" sz="2200" b="0" dirty="0">
                <a:solidFill>
                  <a:srgbClr val="626262"/>
                </a:solidFill>
              </a:rPr>
              <a:t>More focused on the few essential things that research shows matter most for college readiness</a:t>
            </a:r>
          </a:p>
          <a:p>
            <a:pPr>
              <a:spcBef>
                <a:spcPts val="800"/>
              </a:spcBef>
              <a:buClr>
                <a:srgbClr val="F88205"/>
              </a:buClr>
              <a:buSzPct val="90000"/>
            </a:pPr>
            <a:endParaRPr lang="en-US" sz="2200" b="0" dirty="0">
              <a:solidFill>
                <a:srgbClr val="626262"/>
              </a:solidFill>
            </a:endParaRPr>
          </a:p>
          <a:p>
            <a:pPr>
              <a:spcBef>
                <a:spcPts val="800"/>
              </a:spcBef>
              <a:buClr>
                <a:srgbClr val="F88205"/>
              </a:buClr>
              <a:buSzPct val="90000"/>
            </a:pPr>
            <a:r>
              <a:rPr lang="en-US" sz="2200" b="0" dirty="0">
                <a:solidFill>
                  <a:srgbClr val="626262"/>
                </a:solidFill>
              </a:rPr>
              <a:t>Assessment and instruction will work together</a:t>
            </a:r>
          </a:p>
          <a:p>
            <a:pPr>
              <a:spcBef>
                <a:spcPts val="800"/>
              </a:spcBef>
              <a:buClr>
                <a:srgbClr val="F88205"/>
              </a:buClr>
              <a:buSzPct val="90000"/>
            </a:pPr>
            <a:endParaRPr lang="en-US" sz="2200" b="0" dirty="0">
              <a:solidFill>
                <a:srgbClr val="626262"/>
              </a:solidFill>
            </a:endParaRPr>
          </a:p>
          <a:p>
            <a:pPr>
              <a:spcBef>
                <a:spcPts val="800"/>
              </a:spcBef>
              <a:buClr>
                <a:srgbClr val="F88205"/>
              </a:buClr>
              <a:buSzPct val="90000"/>
            </a:pPr>
            <a:r>
              <a:rPr lang="en-US" sz="2200" b="0" dirty="0">
                <a:solidFill>
                  <a:srgbClr val="626262"/>
                </a:solidFill>
              </a:rPr>
              <a:t>Open and clear, so students and educators know what to expect</a:t>
            </a:r>
          </a:p>
        </p:txBody>
      </p:sp>
      <p:sp>
        <p:nvSpPr>
          <p:cNvPr id="4" name="Title 3"/>
          <p:cNvSpPr>
            <a:spLocks noGrp="1"/>
          </p:cNvSpPr>
          <p:nvPr>
            <p:ph type="title"/>
          </p:nvPr>
        </p:nvSpPr>
        <p:spPr>
          <a:xfrm>
            <a:off x="495300" y="333376"/>
            <a:ext cx="7924800" cy="639763"/>
          </a:xfrm>
        </p:spPr>
        <p:txBody>
          <a:bodyPr/>
          <a:lstStyle/>
          <a:p>
            <a:pPr algn="ctr">
              <a:lnSpc>
                <a:spcPts val="3100"/>
              </a:lnSpc>
            </a:pPr>
            <a:r>
              <a:rPr lang="en-US" sz="3200" b="0" dirty="0">
                <a:solidFill>
                  <a:schemeClr val="bg1">
                    <a:lumMod val="50000"/>
                  </a:schemeClr>
                </a:solidFill>
                <a:latin typeface="Arial" panose="020B0604020202020204" pitchFamily="34" charset="0"/>
                <a:cs typeface="Arial" panose="020B0604020202020204" pitchFamily="34" charset="0"/>
              </a:rPr>
              <a:t>Goals of the Redesigned SAT</a:t>
            </a:r>
          </a:p>
        </p:txBody>
      </p:sp>
    </p:spTree>
    <p:extLst>
      <p:ext uri="{BB962C8B-B14F-4D97-AF65-F5344CB8AC3E}">
        <p14:creationId xmlns:p14="http://schemas.microsoft.com/office/powerpoint/2010/main" val="29439671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65" y="5874711"/>
            <a:ext cx="8040687" cy="246221"/>
          </a:xfrm>
          <a:prstGeom prst="rect">
            <a:avLst/>
          </a:prstGeom>
          <a:noFill/>
        </p:spPr>
        <p:txBody>
          <a:bodyPr wrap="square" lIns="0" tIns="0" rIns="0" bIns="0" rtlCol="0">
            <a:spAutoFit/>
          </a:bodyPr>
          <a:lstStyle/>
          <a:p>
            <a:r>
              <a:rPr lang="en-US" sz="1600" i="1" dirty="0">
                <a:solidFill>
                  <a:srgbClr val="00539A"/>
                </a:solidFill>
              </a:rPr>
              <a:t>*Please note: All time limits are tentative and subject to research. </a:t>
            </a:r>
          </a:p>
        </p:txBody>
      </p:sp>
      <p:pic>
        <p:nvPicPr>
          <p:cNvPr id="6" name="Picture 5" descr="3sec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42" y="1142302"/>
            <a:ext cx="8203761" cy="4552897"/>
          </a:xfrm>
          <a:prstGeom prst="rect">
            <a:avLst/>
          </a:prstGeom>
        </p:spPr>
      </p:pic>
      <p:sp>
        <p:nvSpPr>
          <p:cNvPr id="5" name="Title 3"/>
          <p:cNvSpPr>
            <a:spLocks noGrp="1"/>
          </p:cNvSpPr>
          <p:nvPr>
            <p:ph type="title"/>
          </p:nvPr>
        </p:nvSpPr>
        <p:spPr>
          <a:xfrm>
            <a:off x="495300" y="333376"/>
            <a:ext cx="7924800" cy="639763"/>
          </a:xfrm>
        </p:spPr>
        <p:txBody>
          <a:bodyPr/>
          <a:lstStyle/>
          <a:p>
            <a:pPr algn="ctr"/>
            <a:r>
              <a:rPr lang="en-US" sz="3200" b="0" dirty="0">
                <a:solidFill>
                  <a:schemeClr val="bg2">
                    <a:lumMod val="75000"/>
                  </a:schemeClr>
                </a:solidFill>
                <a:latin typeface="Arial" pitchFamily="34" charset="0"/>
                <a:ea typeface="+mn-ea"/>
                <a:cs typeface="Arial" pitchFamily="34" charset="0"/>
              </a:rPr>
              <a:t>About the Redesigned SAT</a:t>
            </a:r>
          </a:p>
        </p:txBody>
      </p:sp>
    </p:spTree>
    <p:extLst>
      <p:ext uri="{BB962C8B-B14F-4D97-AF65-F5344CB8AC3E}">
        <p14:creationId xmlns:p14="http://schemas.microsoft.com/office/powerpoint/2010/main" val="24642288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13" y="1257286"/>
            <a:ext cx="8276646" cy="4569398"/>
          </a:xfrm>
          <a:prstGeom prst="rect">
            <a:avLst/>
          </a:prstGeom>
        </p:spPr>
      </p:pic>
      <p:sp>
        <p:nvSpPr>
          <p:cNvPr id="4" name="Title 3"/>
          <p:cNvSpPr>
            <a:spLocks noGrp="1"/>
          </p:cNvSpPr>
          <p:nvPr>
            <p:ph type="title"/>
          </p:nvPr>
        </p:nvSpPr>
        <p:spPr>
          <a:xfrm>
            <a:off x="495300" y="333376"/>
            <a:ext cx="7924800" cy="639763"/>
          </a:xfrm>
        </p:spPr>
        <p:txBody>
          <a:bodyPr/>
          <a:lstStyle/>
          <a:p>
            <a:pPr algn="ctr"/>
            <a:r>
              <a:rPr lang="en-US" sz="3200" b="0" dirty="0">
                <a:solidFill>
                  <a:schemeClr val="bg2">
                    <a:lumMod val="75000"/>
                  </a:schemeClr>
                </a:solidFill>
                <a:latin typeface="Arial" pitchFamily="34" charset="0"/>
                <a:ea typeface="+mn-ea"/>
                <a:cs typeface="Arial" pitchFamily="34" charset="0"/>
              </a:rPr>
              <a:t>8 Key Changes to the SAT</a:t>
            </a:r>
          </a:p>
        </p:txBody>
      </p:sp>
    </p:spTree>
    <p:extLst>
      <p:ext uri="{BB962C8B-B14F-4D97-AF65-F5344CB8AC3E}">
        <p14:creationId xmlns:p14="http://schemas.microsoft.com/office/powerpoint/2010/main" val="232732668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auto">
          <a:xfrm>
            <a:off x="3041675" y="2302299"/>
            <a:ext cx="5492466" cy="2253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00050" indent="-400050" algn="l" rtl="0" fontAlgn="base">
              <a:spcBef>
                <a:spcPts val="400"/>
              </a:spcBef>
              <a:spcAft>
                <a:spcPct val="0"/>
              </a:spcAft>
              <a:buClr>
                <a:schemeClr val="accent1"/>
              </a:buClr>
              <a:buSzPct val="112000"/>
              <a:buFontTx/>
              <a:buBlip>
                <a:blip r:embed="rId3"/>
              </a:buBlip>
              <a:defRPr sz="2800" b="1" kern="1200">
                <a:solidFill>
                  <a:srgbClr val="00539A"/>
                </a:solidFill>
                <a:latin typeface="Arial"/>
                <a:ea typeface="+mn-ea"/>
                <a:cs typeface="+mn-cs"/>
              </a:defRPr>
            </a:lvl1pPr>
            <a:lvl2pPr marL="640080" indent="-228600" algn="l" rtl="0" fontAlgn="base">
              <a:spcBef>
                <a:spcPts val="800"/>
              </a:spcBef>
              <a:spcAft>
                <a:spcPts val="200"/>
              </a:spcAft>
              <a:buClr>
                <a:schemeClr val="accent1"/>
              </a:buClr>
              <a:buSzPct val="100000"/>
              <a:buFontTx/>
              <a:buBlip>
                <a:blip r:embed="rId4"/>
              </a:buBlip>
              <a:defRPr sz="2400" kern="1200">
                <a:solidFill>
                  <a:srgbClr val="00539A"/>
                </a:solidFill>
                <a:latin typeface="Arial"/>
                <a:ea typeface="+mn-ea"/>
                <a:cs typeface="+mn-cs"/>
              </a:defRPr>
            </a:lvl2pPr>
            <a:lvl3pPr marL="868680" indent="-228600" algn="l" rtl="0" fontAlgn="base">
              <a:spcBef>
                <a:spcPts val="500"/>
              </a:spcBef>
              <a:spcAft>
                <a:spcPts val="200"/>
              </a:spcAft>
              <a:buClr>
                <a:srgbClr val="4C4C4B"/>
              </a:buClr>
              <a:buFont typeface="Symbol" pitchFamily="18" charset="2"/>
              <a:buChar char="-"/>
              <a:defRPr sz="2000" kern="1200">
                <a:solidFill>
                  <a:srgbClr val="4C4C4B"/>
                </a:solidFill>
                <a:latin typeface="Arial"/>
                <a:ea typeface="+mn-ea"/>
                <a:cs typeface="+mn-cs"/>
              </a:defRPr>
            </a:lvl3pPr>
            <a:lvl4pPr marL="1024128" indent="-166688" algn="l" rtl="0" fontAlgn="base">
              <a:spcBef>
                <a:spcPts val="300"/>
              </a:spcBef>
              <a:spcAft>
                <a:spcPts val="200"/>
              </a:spcAft>
              <a:buClr>
                <a:srgbClr val="4C4C4B"/>
              </a:buClr>
              <a:buFont typeface="Arial" charset="0"/>
              <a:buChar char="•"/>
              <a:defRPr sz="1800" kern="1200">
                <a:solidFill>
                  <a:srgbClr val="4C4C4B"/>
                </a:solidFill>
                <a:latin typeface="Arial"/>
                <a:ea typeface="+mn-ea"/>
                <a:cs typeface="+mn-cs"/>
              </a:defRPr>
            </a:lvl4pPr>
            <a:lvl5pPr marL="1257300" indent="-228600" algn="l" rtl="0" fontAlgn="base">
              <a:spcBef>
                <a:spcPts val="300"/>
              </a:spcBef>
              <a:spcAft>
                <a:spcPts val="200"/>
              </a:spcAft>
              <a:buClr>
                <a:srgbClr val="4C4C4B"/>
              </a:buClr>
              <a:buFont typeface="Symbol" pitchFamily="18" charset="2"/>
              <a:buChar char="-"/>
              <a:defRPr sz="1600" kern="1200">
                <a:solidFill>
                  <a:srgbClr val="4C4C4B"/>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Clr>
                <a:srgbClr val="00ADEE"/>
              </a:buClr>
              <a:buFontTx/>
              <a:buNone/>
            </a:pPr>
            <a:r>
              <a:rPr lang="en-US" sz="2000" b="0" dirty="0">
                <a:solidFill>
                  <a:srgbClr val="626262"/>
                </a:solidFill>
              </a:rPr>
              <a:t>Students will need to:</a:t>
            </a:r>
          </a:p>
          <a:p>
            <a:pPr>
              <a:spcBef>
                <a:spcPts val="600"/>
              </a:spcBef>
              <a:spcAft>
                <a:spcPts val="0"/>
              </a:spcAft>
              <a:buClr>
                <a:srgbClr val="00ADEE"/>
              </a:buClr>
            </a:pPr>
            <a:r>
              <a:rPr lang="en-US" sz="2000" b="0" dirty="0">
                <a:solidFill>
                  <a:srgbClr val="626262"/>
                </a:solidFill>
              </a:rPr>
              <a:t>Interpret meaning based on context</a:t>
            </a:r>
            <a:br>
              <a:rPr lang="en-US" sz="2000" b="0" dirty="0">
                <a:solidFill>
                  <a:srgbClr val="626262"/>
                </a:solidFill>
              </a:rPr>
            </a:br>
            <a:endParaRPr lang="en-US" sz="2000" b="0" dirty="0">
              <a:solidFill>
                <a:srgbClr val="626262"/>
              </a:solidFill>
            </a:endParaRPr>
          </a:p>
          <a:p>
            <a:pPr>
              <a:spcAft>
                <a:spcPts val="0"/>
              </a:spcAft>
              <a:buClr>
                <a:srgbClr val="00ADEE"/>
              </a:buClr>
            </a:pPr>
            <a:r>
              <a:rPr lang="en-US" sz="2000" b="0" dirty="0">
                <a:solidFill>
                  <a:srgbClr val="626262"/>
                </a:solidFill>
              </a:rPr>
              <a:t>Master relevant vocabulary</a:t>
            </a:r>
            <a:br>
              <a:rPr lang="en-US" sz="2000" b="0" dirty="0">
                <a:solidFill>
                  <a:srgbClr val="626262"/>
                </a:solidFill>
              </a:rPr>
            </a:br>
            <a:endParaRPr lang="en-US" sz="2000" b="0" dirty="0">
              <a:solidFill>
                <a:srgbClr val="626262"/>
              </a:solidFill>
            </a:endParaRPr>
          </a:p>
          <a:p>
            <a:pPr>
              <a:spcAft>
                <a:spcPts val="0"/>
              </a:spcAft>
              <a:buClr>
                <a:srgbClr val="00ADEE"/>
              </a:buClr>
            </a:pPr>
            <a:r>
              <a:rPr lang="en-US" sz="2000" b="0" dirty="0">
                <a:solidFill>
                  <a:srgbClr val="626262"/>
                </a:solidFill>
              </a:rPr>
              <a:t>Engage in close reading</a:t>
            </a:r>
          </a:p>
        </p:txBody>
      </p:sp>
      <p:pic>
        <p:nvPicPr>
          <p:cNvPr id="4" name="Picture 3" descr="word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027" y="2209371"/>
            <a:ext cx="2745752" cy="2408285"/>
          </a:xfrm>
          <a:prstGeom prst="rect">
            <a:avLst/>
          </a:prstGeom>
        </p:spPr>
      </p:pic>
      <p:sp>
        <p:nvSpPr>
          <p:cNvPr id="7" name="Title 1"/>
          <p:cNvSpPr>
            <a:spLocks noGrp="1"/>
          </p:cNvSpPr>
          <p:nvPr>
            <p:ph type="title"/>
          </p:nvPr>
        </p:nvSpPr>
        <p:spPr>
          <a:xfrm>
            <a:off x="495300" y="333376"/>
            <a:ext cx="7924800" cy="639763"/>
          </a:xfrm>
        </p:spPr>
        <p:txBody>
          <a:bodyPr rtlCol="0">
            <a:noAutofit/>
          </a:bodyPr>
          <a:lstStyle/>
          <a:p>
            <a:pPr algn="ctr"/>
            <a:r>
              <a:rPr lang="en-US" sz="3200" b="0" dirty="0" smtClean="0">
                <a:solidFill>
                  <a:schemeClr val="bg2">
                    <a:lumMod val="75000"/>
                  </a:schemeClr>
                </a:solidFill>
                <a:latin typeface="Arial" pitchFamily="34" charset="0"/>
                <a:ea typeface="+mn-ea"/>
                <a:cs typeface="Arial" pitchFamily="34" charset="0"/>
              </a:rPr>
              <a:t>8 Key Changes to the SAT</a:t>
            </a:r>
            <a:endParaRPr lang="en-US" sz="3200" b="0" dirty="0">
              <a:solidFill>
                <a:schemeClr val="bg2">
                  <a:lumMod val="75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11381896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458913"/>
            <a:ext cx="8229600" cy="4745037"/>
          </a:xfrm>
        </p:spPr>
        <p:txBody>
          <a:bodyPr/>
          <a:lstStyle/>
          <a:p>
            <a:pPr marL="0" indent="0" eaLnBrk="1" hangingPunct="1">
              <a:spcBef>
                <a:spcPts val="600"/>
              </a:spcBef>
              <a:spcAft>
                <a:spcPts val="600"/>
              </a:spcAft>
              <a:buFontTx/>
              <a:buNone/>
              <a:defRPr/>
            </a:pPr>
            <a:r>
              <a:rPr lang="en-US" sz="2400" b="1" dirty="0">
                <a:solidFill>
                  <a:srgbClr val="626262"/>
                </a:solidFill>
              </a:rPr>
              <a:t>Some fans feel that sports events are _____ only when </a:t>
            </a:r>
          </a:p>
          <a:p>
            <a:pPr marL="0" indent="0" eaLnBrk="1" hangingPunct="1">
              <a:spcBef>
                <a:spcPts val="600"/>
              </a:spcBef>
              <a:spcAft>
                <a:spcPts val="600"/>
              </a:spcAft>
              <a:buFontTx/>
              <a:buNone/>
              <a:defRPr/>
            </a:pPr>
            <a:r>
              <a:rPr lang="en-US" sz="2400" b="1" dirty="0">
                <a:solidFill>
                  <a:srgbClr val="626262"/>
                </a:solidFill>
              </a:rPr>
              <a:t>the competitors are of equal ability, making the outcome of the game ________.</a:t>
            </a:r>
          </a:p>
          <a:p>
            <a:pPr marL="0" indent="0" eaLnBrk="1" hangingPunct="1">
              <a:buFontTx/>
              <a:buNone/>
              <a:defRPr/>
            </a:pPr>
            <a:endParaRPr lang="en-US" sz="2400" dirty="0"/>
          </a:p>
          <a:p>
            <a:pPr marL="0" indent="0" eaLnBrk="1" hangingPunct="1">
              <a:spcBef>
                <a:spcPts val="600"/>
              </a:spcBef>
              <a:spcAft>
                <a:spcPts val="600"/>
              </a:spcAft>
              <a:buFontTx/>
              <a:buNone/>
              <a:defRPr/>
            </a:pPr>
            <a:r>
              <a:rPr lang="en-US" sz="2400" dirty="0">
                <a:solidFill>
                  <a:srgbClr val="626262"/>
                </a:solidFill>
              </a:rPr>
              <a:t>(A) successful . . assured </a:t>
            </a:r>
          </a:p>
          <a:p>
            <a:pPr marL="0" indent="0" eaLnBrk="1" hangingPunct="1">
              <a:spcBef>
                <a:spcPts val="600"/>
              </a:spcBef>
              <a:spcAft>
                <a:spcPts val="600"/>
              </a:spcAft>
              <a:buFontTx/>
              <a:buNone/>
              <a:defRPr/>
            </a:pPr>
            <a:r>
              <a:rPr lang="en-US" sz="2400" dirty="0">
                <a:solidFill>
                  <a:srgbClr val="626262"/>
                </a:solidFill>
              </a:rPr>
              <a:t>(B) boring . . questionable </a:t>
            </a:r>
          </a:p>
          <a:p>
            <a:pPr marL="0" indent="0" eaLnBrk="1" hangingPunct="1">
              <a:spcBef>
                <a:spcPts val="600"/>
              </a:spcBef>
              <a:spcAft>
                <a:spcPts val="600"/>
              </a:spcAft>
              <a:buFontTx/>
              <a:buNone/>
              <a:defRPr/>
            </a:pPr>
            <a:r>
              <a:rPr lang="en-US" sz="2400" dirty="0">
                <a:solidFill>
                  <a:srgbClr val="626262"/>
                </a:solidFill>
              </a:rPr>
              <a:t>(C) dull . . foreseen </a:t>
            </a:r>
          </a:p>
          <a:p>
            <a:pPr marL="0" indent="0" eaLnBrk="1" hangingPunct="1">
              <a:spcBef>
                <a:spcPts val="600"/>
              </a:spcBef>
              <a:spcAft>
                <a:spcPts val="600"/>
              </a:spcAft>
              <a:buFontTx/>
              <a:buNone/>
              <a:defRPr/>
            </a:pPr>
            <a:r>
              <a:rPr lang="en-US" sz="2400" dirty="0">
                <a:solidFill>
                  <a:srgbClr val="626262"/>
                </a:solidFill>
              </a:rPr>
              <a:t>(D) interesting . . predictable </a:t>
            </a:r>
          </a:p>
          <a:p>
            <a:pPr marL="0" indent="0" eaLnBrk="1" hangingPunct="1">
              <a:spcBef>
                <a:spcPts val="600"/>
              </a:spcBef>
              <a:spcAft>
                <a:spcPts val="600"/>
              </a:spcAft>
              <a:buFontTx/>
              <a:buNone/>
              <a:defRPr/>
            </a:pPr>
            <a:r>
              <a:rPr lang="en-US" sz="2400" dirty="0">
                <a:solidFill>
                  <a:srgbClr val="626262"/>
                </a:solidFill>
              </a:rPr>
              <a:t>(E) exciting . . uncertain </a:t>
            </a:r>
          </a:p>
          <a:p>
            <a:pPr eaLnBrk="1" hangingPunct="1">
              <a:defRPr/>
            </a:pPr>
            <a:endParaRPr lang="en-US" dirty="0"/>
          </a:p>
        </p:txBody>
      </p:sp>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392FB4F-4FB9-47D2-9AE9-7CD4AD49D06A}" type="slidenum">
              <a:rPr altLang="en-US" smtClean="0">
                <a:solidFill>
                  <a:srgbClr val="00ADEE"/>
                </a:solidFill>
              </a:rPr>
              <a:pPr fontAlgn="base">
                <a:spcBef>
                  <a:spcPct val="0"/>
                </a:spcBef>
                <a:spcAft>
                  <a:spcPct val="0"/>
                </a:spcAft>
              </a:pPr>
              <a:t>9</a:t>
            </a:fld>
            <a:endParaRPr altLang="en-US" smtClean="0">
              <a:solidFill>
                <a:srgbClr val="00ADEE"/>
              </a:solidFill>
            </a:endParaRPr>
          </a:p>
        </p:txBody>
      </p:sp>
      <p:sp>
        <p:nvSpPr>
          <p:cNvPr id="9" name="Title 1"/>
          <p:cNvSpPr>
            <a:spLocks noGrp="1"/>
          </p:cNvSpPr>
          <p:nvPr>
            <p:ph type="title"/>
          </p:nvPr>
        </p:nvSpPr>
        <p:spPr>
          <a:xfrm>
            <a:off x="0" y="0"/>
            <a:ext cx="9144000" cy="1236663"/>
          </a:xfrm>
        </p:spPr>
        <p:txBody>
          <a:bodyPr/>
          <a:lstStyle/>
          <a:p>
            <a:pPr algn="ctr" eaLnBrk="1" hangingPunct="1">
              <a:lnSpc>
                <a:spcPts val="3100"/>
              </a:lnSpc>
              <a:defRPr/>
            </a:pPr>
            <a:r>
              <a:rPr sz="3200" b="0" dirty="0">
                <a:solidFill>
                  <a:schemeClr val="bg1">
                    <a:lumMod val="50000"/>
                  </a:schemeClr>
                </a:solidFill>
                <a:latin typeface="Arial" panose="020B0604020202020204" pitchFamily="34" charset="0"/>
                <a:cs typeface="Arial" panose="020B0604020202020204" pitchFamily="34" charset="0"/>
              </a:rPr>
              <a:t>Current SAT Example: </a:t>
            </a:r>
            <a:r>
              <a:rPr sz="3200" b="0" dirty="0" smtClean="0">
                <a:solidFill>
                  <a:schemeClr val="bg1">
                    <a:lumMod val="50000"/>
                  </a:schemeClr>
                </a:solidFill>
                <a:latin typeface="Arial" panose="020B0604020202020204" pitchFamily="34" charset="0"/>
                <a:cs typeface="Arial" panose="020B0604020202020204" pitchFamily="34" charset="0"/>
              </a:rPr>
              <a:t>Sentence Completions</a:t>
            </a:r>
            <a:endParaRPr sz="32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67862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BO011_External Template_071112_6b">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miter lim="800000"/>
          <a:headEnd/>
          <a:tailEnd/>
        </a:ln>
      </a:spPr>
      <a:bodyPr anchor="ctr"/>
      <a:lstStyle>
        <a:defPPr algn="ctr">
          <a:defRPr sz="1400" b="1" dirty="0" smtClean="0">
            <a:solidFill>
              <a:srgbClr val="FFFFFF"/>
            </a:solidFill>
          </a:defRPr>
        </a:defPPr>
      </a:lst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2.xml><?xml version="1.0" encoding="utf-8"?>
<a:theme xmlns:a="http://schemas.openxmlformats.org/drawingml/2006/main" name="2_CBO011_External Template_071112_6b">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miter lim="800000"/>
          <a:headEnd/>
          <a:tailEnd/>
        </a:ln>
      </a:spPr>
      <a:bodyPr anchor="ctr"/>
      <a:lstStyle>
        <a:defPPr algn="ctr">
          <a:defRPr sz="1400" b="1" dirty="0" smtClean="0">
            <a:solidFill>
              <a:srgbClr val="FFFFFF"/>
            </a:solidFill>
          </a:defRPr>
        </a:defPPr>
      </a:lst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3.xml><?xml version="1.0" encoding="utf-8"?>
<a:theme xmlns:a="http://schemas.openxmlformats.org/drawingml/2006/main" name="3_CBO011_External Template_071112_6b">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miter lim="800000"/>
          <a:headEnd/>
          <a:tailEnd/>
        </a:ln>
      </a:spPr>
      <a:bodyPr anchor="ctr"/>
      <a:lstStyle>
        <a:defPPr algn="ctr">
          <a:defRPr sz="1400" b="1" dirty="0" smtClean="0">
            <a:solidFill>
              <a:srgbClr val="FFFFFF"/>
            </a:solidFill>
          </a:defRPr>
        </a:defPPr>
      </a:lst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4.xml><?xml version="1.0" encoding="utf-8"?>
<a:theme xmlns:a="http://schemas.openxmlformats.org/drawingml/2006/main" name="4_CBO011_External Template_071112_6b">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miter lim="800000"/>
          <a:headEnd/>
          <a:tailEnd/>
        </a:ln>
      </a:spPr>
      <a:bodyPr anchor="ctr"/>
      <a:lstStyle>
        <a:defPPr algn="ctr">
          <a:defRPr sz="1400" b="1" dirty="0" smtClean="0">
            <a:solidFill>
              <a:srgbClr val="FFFFFF"/>
            </a:solidFill>
          </a:defRPr>
        </a:defPPr>
      </a:lst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E40BC4BA68ED4B9C46A13EF2E9B2B4" ma:contentTypeVersion="4" ma:contentTypeDescription="Create a new document." ma:contentTypeScope="" ma:versionID="81f127295240fcfaa13eaa1b206ab14f">
  <xsd:schema xmlns:xsd="http://www.w3.org/2001/XMLSchema" xmlns:xs="http://www.w3.org/2001/XMLSchema" xmlns:p="http://schemas.microsoft.com/office/2006/metadata/properties" targetNamespace="http://schemas.microsoft.com/office/2006/metadata/properties" ma:root="true" ma:fieldsID="d540c9db9cf7a444d73bdfc2a9c401e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4015ED-429D-44E5-95D0-41FD73203960}">
  <ds:schemaRefs>
    <ds:schemaRef ds:uri="http://schemas.microsoft.com/sharepoint/v3/contenttype/forms"/>
  </ds:schemaRefs>
</ds:datastoreItem>
</file>

<file path=customXml/itemProps2.xml><?xml version="1.0" encoding="utf-8"?>
<ds:datastoreItem xmlns:ds="http://schemas.openxmlformats.org/officeDocument/2006/customXml" ds:itemID="{3E79C89E-DA29-4449-AF85-42FCBA44A9D1}">
  <ds:schemaRefs>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54C1A33F-6C3A-4742-9C99-BFD098970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7386</TotalTime>
  <Words>3761</Words>
  <Application>Microsoft Office PowerPoint</Application>
  <PresentationFormat>On-screen Show (4:3)</PresentationFormat>
  <Paragraphs>323</Paragraphs>
  <Slides>34</Slides>
  <Notes>34</Notes>
  <HiddenSlides>3</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34</vt:i4>
      </vt:variant>
    </vt:vector>
  </HeadingPairs>
  <TitlesOfParts>
    <vt:vector size="44" baseType="lpstr">
      <vt:lpstr>Arial</vt:lpstr>
      <vt:lpstr>Calibri</vt:lpstr>
      <vt:lpstr>Lucida Grande</vt:lpstr>
      <vt:lpstr>Serifa</vt:lpstr>
      <vt:lpstr>Serifa Std 45 Light</vt:lpstr>
      <vt:lpstr>Symbol</vt:lpstr>
      <vt:lpstr>CBO011_External Template_071112_6b</vt:lpstr>
      <vt:lpstr>2_CBO011_External Template_071112_6b</vt:lpstr>
      <vt:lpstr>3_CBO011_External Template_071112_6b</vt:lpstr>
      <vt:lpstr>4_CBO011_External Template_071112_6b</vt:lpstr>
      <vt:lpstr>PowerPoint Presentation</vt:lpstr>
      <vt:lpstr>Beyond Assessment: Delivering Opportunity</vt:lpstr>
      <vt:lpstr>Beyond Assessment: Delivering Opportunity</vt:lpstr>
      <vt:lpstr>Beyond Assessment: Delivering Opportunity</vt:lpstr>
      <vt:lpstr>Goals of the Redesigned SAT</vt:lpstr>
      <vt:lpstr>About the Redesigned SAT</vt:lpstr>
      <vt:lpstr>8 Key Changes to the SAT</vt:lpstr>
      <vt:lpstr>8 Key Changes to the SAT</vt:lpstr>
      <vt:lpstr>Current SAT Example: Sentence Completions</vt:lpstr>
      <vt:lpstr>Redesigned SAT Sample Item:  Relevant Words in Context (Writing &amp; Language Test)</vt:lpstr>
      <vt:lpstr>Current SAT Example: Identifying Sentence Errors</vt:lpstr>
      <vt:lpstr>Redesigned SAT Sample Item:  Relevant Words in Context (Writing &amp; Language Test)</vt:lpstr>
      <vt:lpstr>8 Key Changes to the SAT</vt:lpstr>
      <vt:lpstr>Current SAT Example: Critical Reading</vt:lpstr>
      <vt:lpstr>Redesigned SAT Sample Item:  Command of Evidence (Reading Test)</vt:lpstr>
      <vt:lpstr>Redesigned SAT Sample Item:  Command of Evidence (Reading Test) Continued</vt:lpstr>
      <vt:lpstr>Redesigned SAT Sample Item:  Command of Evidence (Writing &amp; Language Test)</vt:lpstr>
      <vt:lpstr>8 Key Changes to the SAT</vt:lpstr>
      <vt:lpstr>Current SAT Example: Essay</vt:lpstr>
      <vt:lpstr>Redesigned SAT Essay Prompt</vt:lpstr>
      <vt:lpstr>8 Key Changes to the SAT</vt:lpstr>
      <vt:lpstr>Current SAT Example: Math</vt:lpstr>
      <vt:lpstr>Redesigned SAT Sample Item: Math</vt:lpstr>
      <vt:lpstr>Redesigned SAT Sample Item: Math</vt:lpstr>
      <vt:lpstr>8 Key Changes to the SAT</vt:lpstr>
      <vt:lpstr>8 Key Changes to the SAT</vt:lpstr>
      <vt:lpstr>8 Key Changes to the SAT</vt:lpstr>
      <vt:lpstr>8 Key Changes to the SAT</vt:lpstr>
      <vt:lpstr>PowerPoint Presentation</vt:lpstr>
      <vt:lpstr>Connection to the Redesigned SAT</vt:lpstr>
      <vt:lpstr>About the Redesigned PSAT/NMSQT</vt:lpstr>
      <vt:lpstr>Khan Academy: Road to Success</vt:lpstr>
      <vt:lpstr>$180 Million in  Increased Scholarship Connections</vt:lpstr>
      <vt:lpstr>For More Information</vt:lpstr>
    </vt:vector>
  </TitlesOfParts>
  <Company>The College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Event Format</dc:title>
  <dc:creator>kfoley</dc:creator>
  <dc:description>This presentation may be used with constituents by field staff.  Please note that this is a collection of approved slides that can be used to create your own presentation.  You will not necessarily use all of the slides in this deck, nor do you have to keep them in this order.</dc:description>
  <cp:lastModifiedBy>Mackey, Jennifer</cp:lastModifiedBy>
  <cp:revision>475</cp:revision>
  <cp:lastPrinted>2014-02-27T15:40:03Z</cp:lastPrinted>
  <dcterms:created xsi:type="dcterms:W3CDTF">2012-09-18T15:13:43Z</dcterms:created>
  <dcterms:modified xsi:type="dcterms:W3CDTF">2016-01-06T14:37:05Z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0x01010003E40BC4BA68ED4B9C46A13EF2E9B2B4</vt:lpwstr>
  </property>
  <property fmtid="{D5CDD505-2E9C-101B-9397-08002B2CF9AE}" pid="3" name="Order">
    <vt:r8>3854100</vt:r8>
  </property>
  <property fmtid="{D5CDD505-2E9C-101B-9397-08002B2CF9AE}" pid="4" name="URL">
    <vt:lpwstr/>
  </property>
  <property fmtid="{D5CDD505-2E9C-101B-9397-08002B2CF9AE}" pid="5" name="xd_ProgID">
    <vt:lpwstr/>
  </property>
  <property fmtid="{D5CDD505-2E9C-101B-9397-08002B2CF9AE}" pid="6" name="TemplateUrl">
    <vt:lpwstr/>
  </property>
</Properties>
</file>