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60E06-42DD-43E5-9DB7-AC40E6B10438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13BC-CF5E-4638-94C6-D0D5DAE20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5F04-DA78-45B0-B231-CA601B4F212C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24954-C608-4E6A-883E-72CA3D1D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AC400-66BD-4DAD-B702-9F097BD6F537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E37B-DF0B-4A8F-9904-2B6F50DAA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B427D-25DC-402E-B53A-549556972D77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75FB2-0677-4CA0-8E57-3797EAC3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87A3-A1C9-4611-A436-0D8414212B72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A4EEE-FFE6-43A0-986F-802240179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9193C-F6FD-4916-B345-F3183B8B33BA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0A62D-CC4A-4BBD-A5EF-4CB28E21E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D033-A582-448C-BA9D-480932B66B9B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3EBA2-D8CF-435E-8613-90B352B4A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348B-E0DC-41B1-A261-31147E48ACA7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4DF4C-AFD9-4B4F-AEAD-493320871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C0EE-9F5E-4A7F-8BA8-37A7AB84AD93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2D104-715E-4498-A408-67B028C22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57C5-C1E7-42C0-8E67-A8F41884A643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9F79-2E2D-43C5-AFC1-14D3E849A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4D8C-D2BE-495C-BBBC-76F8F83D904D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F1A60-3647-400B-9116-4BE7EF1B4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68D555-8351-4B0E-AB1A-1D424DB44174}" type="datetimeFigureOut">
              <a:rPr lang="en-US"/>
              <a:pPr>
                <a:defRPr/>
              </a:pPr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E11D82-8FFC-4724-B000-A8EAD0039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Argument:  Key Terms</a:t>
            </a:r>
          </a:p>
        </p:txBody>
      </p:sp>
      <p:pic>
        <p:nvPicPr>
          <p:cNvPr id="13314" name="Picture 3" descr="C:\Users\Owner\AppData\Local\Microsoft\Windows\Temporary Internet Files\Content.IE5\1MP4NDPE\MC90033645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810000"/>
            <a:ext cx="4114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Owner\AppData\Local\Microsoft\Windows\Temporary Internet Files\Content.IE5\PIZ811BN\MC90020261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76600"/>
            <a:ext cx="8839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153400" y="685800"/>
            <a:ext cx="543739" cy="4031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</a:t>
            </a: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1987550" y="3505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CLAIM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2590800" y="30035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POSITION</a:t>
            </a:r>
          </a:p>
        </p:txBody>
      </p:sp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4267200" y="2790825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REASON</a:t>
            </a:r>
          </a:p>
        </p:txBody>
      </p: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6630988" y="3367088"/>
            <a:ext cx="129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COUNTER ARGUMENT</a:t>
            </a:r>
          </a:p>
        </p:txBody>
      </p:sp>
      <p:sp>
        <p:nvSpPr>
          <p:cNvPr id="15369" name="TextBox 10"/>
          <p:cNvSpPr txBox="1">
            <a:spLocks noChangeArrowheads="1"/>
          </p:cNvSpPr>
          <p:nvPr/>
        </p:nvSpPr>
        <p:spPr bwMode="auto">
          <a:xfrm>
            <a:off x="5562600" y="2906713"/>
            <a:ext cx="152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EVIDENCE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62400" y="518160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Opposing 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ARGUMENT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 </a:t>
            </a:r>
            <a:r>
              <a:rPr lang="en-US" b="1" u="sng" dirty="0"/>
              <a:t>position</a:t>
            </a:r>
            <a:r>
              <a:rPr lang="en-US" dirty="0"/>
              <a:t> is the writer’s stance on an issue or </a:t>
            </a:r>
            <a:r>
              <a:rPr lang="en-US" dirty="0" smtClean="0"/>
              <a:t>problem.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u="sng" dirty="0" smtClean="0"/>
              <a:t>claim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the thesis statement explaining why the writer feels the way he or she does on </a:t>
            </a:r>
            <a:r>
              <a:rPr lang="en-US" dirty="0"/>
              <a:t>an issue or problem.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 </a:t>
            </a:r>
            <a:r>
              <a:rPr lang="en-US" b="1" u="sng" dirty="0"/>
              <a:t>reason</a:t>
            </a:r>
            <a:r>
              <a:rPr lang="en-US" dirty="0"/>
              <a:t> is a basis or motive for having a certain position on an issue.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/>
              <a:t>Evidence</a:t>
            </a:r>
            <a:r>
              <a:rPr lang="en-US" dirty="0"/>
              <a:t> is the specific pieces of information that support a claim.  Evidence can take the form of facts, quotations, examples, statistics, or personal experiences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 </a:t>
            </a:r>
            <a:r>
              <a:rPr lang="en-US" b="1" u="sng" dirty="0" smtClean="0"/>
              <a:t>opposing view</a:t>
            </a:r>
            <a:r>
              <a:rPr lang="en-US" dirty="0" smtClean="0"/>
              <a:t> it is the anticipated argument from the other side.  It is a view that would argue against your claim.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 </a:t>
            </a:r>
            <a:r>
              <a:rPr lang="en-US" b="1" u="sng" dirty="0"/>
              <a:t>counter-argument</a:t>
            </a:r>
            <a:r>
              <a:rPr lang="en-US" dirty="0"/>
              <a:t> is </a:t>
            </a:r>
            <a:r>
              <a:rPr lang="en-US" dirty="0" smtClean="0"/>
              <a:t>an argument made to oppose opposing view.  It tells the reader why the opposing view is wrong. First</a:t>
            </a:r>
            <a:r>
              <a:rPr lang="en-US" dirty="0"/>
              <a:t>, you anticipate the opposing viewpoint of a possible critic (TURN AGAINST). Then you provide counterarguments to disprove the opposing viewpoint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</a:t>
            </a:r>
            <a:r>
              <a:rPr lang="en-US" b="1" u="sng" dirty="0" smtClean="0"/>
              <a:t>call to action </a:t>
            </a:r>
            <a:r>
              <a:rPr lang="en-US" dirty="0" smtClean="0"/>
              <a:t>tells the reader what they should do to support the author. It gives the reader a direction to help make a change once they have been convinced to take a side.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52400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15400" cy="6781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u="sng" dirty="0" smtClean="0"/>
              <a:t>The </a:t>
            </a:r>
            <a:r>
              <a:rPr lang="en-US" sz="2000" b="1" u="sng" dirty="0"/>
              <a:t>Rhetorical Situation</a:t>
            </a:r>
            <a:r>
              <a:rPr lang="en-US" sz="2000" dirty="0"/>
              <a:t> </a:t>
            </a:r>
            <a:r>
              <a:rPr lang="en-US" sz="2400" dirty="0" smtClean="0"/>
              <a:t>- </a:t>
            </a:r>
            <a:r>
              <a:rPr lang="en-US" sz="2000" dirty="0"/>
              <a:t>is any set of circumstances that involves at least one person using some sort of communication to modify the perspective of at least one other person</a:t>
            </a:r>
            <a:r>
              <a:rPr lang="en-US" sz="20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u="sng" dirty="0" smtClean="0"/>
              <a:t>Rhetorical </a:t>
            </a:r>
            <a:r>
              <a:rPr lang="en-US" sz="2000" b="1" u="sng" dirty="0"/>
              <a:t>Strategies</a:t>
            </a:r>
            <a:r>
              <a:rPr lang="en-US" sz="2000" dirty="0"/>
              <a:t> </a:t>
            </a:r>
            <a:r>
              <a:rPr lang="en-US" sz="2400" dirty="0"/>
              <a:t>- </a:t>
            </a:r>
            <a:r>
              <a:rPr lang="en-US" sz="2000" dirty="0"/>
              <a:t>Techniques writers use to enhance their arguments and communicate more effectively</a:t>
            </a:r>
            <a:r>
              <a:rPr lang="en-US" sz="2000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i="1" u="sng" dirty="0"/>
              <a:t>Ethos</a:t>
            </a:r>
            <a:r>
              <a:rPr lang="en-US" sz="2000" b="1" i="1" dirty="0"/>
              <a:t> - </a:t>
            </a:r>
            <a:r>
              <a:rPr lang="en-US" sz="2000" dirty="0"/>
              <a:t>When audiences wonder about a speaker’s </a:t>
            </a:r>
            <a:r>
              <a:rPr lang="en-US" sz="2000" b="1" dirty="0"/>
              <a:t>ETHOS</a:t>
            </a:r>
            <a:r>
              <a:rPr lang="en-US" sz="2000" dirty="0"/>
              <a:t>, they are considering his/her</a:t>
            </a:r>
            <a:r>
              <a:rPr lang="en-US" sz="2000" b="1" dirty="0"/>
              <a:t> CREDIBILITY AND TRUSTWORTHINESS. </a:t>
            </a:r>
            <a:r>
              <a:rPr lang="en-US" sz="2000" dirty="0"/>
              <a:t>A speaker’s credibility and trustworthiness can affect whether audiences change their minds about the topic at hand.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i="1" u="sng" dirty="0"/>
              <a:t>Pathos</a:t>
            </a:r>
            <a:r>
              <a:rPr lang="en-US" sz="2000" b="1" i="1" dirty="0"/>
              <a:t> - </a:t>
            </a:r>
            <a:r>
              <a:rPr lang="en-US" sz="2000" dirty="0"/>
              <a:t>The emotional state of the audience produced by the speaker’s word choice or rhetorical strategies.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i="1" u="sng" dirty="0"/>
              <a:t>Logos</a:t>
            </a:r>
            <a:r>
              <a:rPr lang="en-US" sz="2000" b="1" i="1" dirty="0"/>
              <a:t> - </a:t>
            </a:r>
            <a:r>
              <a:rPr lang="en-US" sz="2000" dirty="0"/>
              <a:t>Appeals to the head using logic, numbers, explanations, and facts. Through Logos, a writer aims at a person's intellect. The idea is that if you are logical, you will understand.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u="sng" dirty="0"/>
              <a:t>Parallelism</a:t>
            </a:r>
            <a:r>
              <a:rPr lang="en-US" sz="2000" dirty="0"/>
              <a:t> - The use of similar grammatical constructions to express ideas that are related or equal in importance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215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Argument:  Key Terms</vt:lpstr>
      <vt:lpstr>PowerPoint Presentation</vt:lpstr>
      <vt:lpstr>ARGUMENT TERMS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Argument:  Bridge Words</dc:title>
  <dc:creator>Ramona Riviere</dc:creator>
  <cp:lastModifiedBy>Mackey, Jennifer</cp:lastModifiedBy>
  <cp:revision>11</cp:revision>
  <dcterms:created xsi:type="dcterms:W3CDTF">2010-09-13T03:29:22Z</dcterms:created>
  <dcterms:modified xsi:type="dcterms:W3CDTF">2015-11-03T20:20:03Z</dcterms:modified>
</cp:coreProperties>
</file>