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36" y="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C366CD-0EED-460E-88F7-88217B31797C}" type="datetimeFigureOut">
              <a:rPr lang="en-US" smtClean="0"/>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C0C5D1-A62F-477D-A16E-1D60B53A3B11}" type="slidenum">
              <a:rPr lang="en-US" smtClean="0"/>
              <a:t>‹#›</a:t>
            </a:fld>
            <a:endParaRPr lang="en-US"/>
          </a:p>
        </p:txBody>
      </p:sp>
    </p:spTree>
    <p:extLst>
      <p:ext uri="{BB962C8B-B14F-4D97-AF65-F5344CB8AC3E}">
        <p14:creationId xmlns:p14="http://schemas.microsoft.com/office/powerpoint/2010/main" val="2195129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C366CD-0EED-460E-88F7-88217B31797C}" type="datetimeFigureOut">
              <a:rPr lang="en-US" smtClean="0"/>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C0C5D1-A62F-477D-A16E-1D60B53A3B11}" type="slidenum">
              <a:rPr lang="en-US" smtClean="0"/>
              <a:t>‹#›</a:t>
            </a:fld>
            <a:endParaRPr lang="en-US"/>
          </a:p>
        </p:txBody>
      </p:sp>
    </p:spTree>
    <p:extLst>
      <p:ext uri="{BB962C8B-B14F-4D97-AF65-F5344CB8AC3E}">
        <p14:creationId xmlns:p14="http://schemas.microsoft.com/office/powerpoint/2010/main" val="3569041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C366CD-0EED-460E-88F7-88217B31797C}" type="datetimeFigureOut">
              <a:rPr lang="en-US" smtClean="0"/>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C0C5D1-A62F-477D-A16E-1D60B53A3B11}" type="slidenum">
              <a:rPr lang="en-US" smtClean="0"/>
              <a:t>‹#›</a:t>
            </a:fld>
            <a:endParaRPr lang="en-US"/>
          </a:p>
        </p:txBody>
      </p:sp>
    </p:spTree>
    <p:extLst>
      <p:ext uri="{BB962C8B-B14F-4D97-AF65-F5344CB8AC3E}">
        <p14:creationId xmlns:p14="http://schemas.microsoft.com/office/powerpoint/2010/main" val="4151926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C366CD-0EED-460E-88F7-88217B31797C}" type="datetimeFigureOut">
              <a:rPr lang="en-US" smtClean="0"/>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C0C5D1-A62F-477D-A16E-1D60B53A3B11}" type="slidenum">
              <a:rPr lang="en-US" smtClean="0"/>
              <a:t>‹#›</a:t>
            </a:fld>
            <a:endParaRPr lang="en-US"/>
          </a:p>
        </p:txBody>
      </p:sp>
    </p:spTree>
    <p:extLst>
      <p:ext uri="{BB962C8B-B14F-4D97-AF65-F5344CB8AC3E}">
        <p14:creationId xmlns:p14="http://schemas.microsoft.com/office/powerpoint/2010/main" val="2716857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C366CD-0EED-460E-88F7-88217B31797C}" type="datetimeFigureOut">
              <a:rPr lang="en-US" smtClean="0"/>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C0C5D1-A62F-477D-A16E-1D60B53A3B11}" type="slidenum">
              <a:rPr lang="en-US" smtClean="0"/>
              <a:t>‹#›</a:t>
            </a:fld>
            <a:endParaRPr lang="en-US"/>
          </a:p>
        </p:txBody>
      </p:sp>
    </p:spTree>
    <p:extLst>
      <p:ext uri="{BB962C8B-B14F-4D97-AF65-F5344CB8AC3E}">
        <p14:creationId xmlns:p14="http://schemas.microsoft.com/office/powerpoint/2010/main" val="1296743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C366CD-0EED-460E-88F7-88217B31797C}" type="datetimeFigureOut">
              <a:rPr lang="en-US" smtClean="0"/>
              <a:t>4/18/2017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C0C5D1-A62F-477D-A16E-1D60B53A3B11}" type="slidenum">
              <a:rPr lang="en-US" smtClean="0"/>
              <a:t>‹#›</a:t>
            </a:fld>
            <a:endParaRPr lang="en-US"/>
          </a:p>
        </p:txBody>
      </p:sp>
    </p:spTree>
    <p:extLst>
      <p:ext uri="{BB962C8B-B14F-4D97-AF65-F5344CB8AC3E}">
        <p14:creationId xmlns:p14="http://schemas.microsoft.com/office/powerpoint/2010/main" val="3268338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C366CD-0EED-460E-88F7-88217B31797C}" type="datetimeFigureOut">
              <a:rPr lang="en-US" smtClean="0"/>
              <a:t>4/18/2017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C0C5D1-A62F-477D-A16E-1D60B53A3B11}" type="slidenum">
              <a:rPr lang="en-US" smtClean="0"/>
              <a:t>‹#›</a:t>
            </a:fld>
            <a:endParaRPr lang="en-US"/>
          </a:p>
        </p:txBody>
      </p:sp>
    </p:spTree>
    <p:extLst>
      <p:ext uri="{BB962C8B-B14F-4D97-AF65-F5344CB8AC3E}">
        <p14:creationId xmlns:p14="http://schemas.microsoft.com/office/powerpoint/2010/main" val="1026186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C366CD-0EED-460E-88F7-88217B31797C}" type="datetimeFigureOut">
              <a:rPr lang="en-US" smtClean="0"/>
              <a:t>4/18/2017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C0C5D1-A62F-477D-A16E-1D60B53A3B11}" type="slidenum">
              <a:rPr lang="en-US" smtClean="0"/>
              <a:t>‹#›</a:t>
            </a:fld>
            <a:endParaRPr lang="en-US"/>
          </a:p>
        </p:txBody>
      </p:sp>
    </p:spTree>
    <p:extLst>
      <p:ext uri="{BB962C8B-B14F-4D97-AF65-F5344CB8AC3E}">
        <p14:creationId xmlns:p14="http://schemas.microsoft.com/office/powerpoint/2010/main" val="2592778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C366CD-0EED-460E-88F7-88217B31797C}" type="datetimeFigureOut">
              <a:rPr lang="en-US" smtClean="0"/>
              <a:t>4/18/2017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C0C5D1-A62F-477D-A16E-1D60B53A3B11}" type="slidenum">
              <a:rPr lang="en-US" smtClean="0"/>
              <a:t>‹#›</a:t>
            </a:fld>
            <a:endParaRPr lang="en-US"/>
          </a:p>
        </p:txBody>
      </p:sp>
    </p:spTree>
    <p:extLst>
      <p:ext uri="{BB962C8B-B14F-4D97-AF65-F5344CB8AC3E}">
        <p14:creationId xmlns:p14="http://schemas.microsoft.com/office/powerpoint/2010/main" val="283850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C366CD-0EED-460E-88F7-88217B31797C}" type="datetimeFigureOut">
              <a:rPr lang="en-US" smtClean="0"/>
              <a:t>4/18/2017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C0C5D1-A62F-477D-A16E-1D60B53A3B11}" type="slidenum">
              <a:rPr lang="en-US" smtClean="0"/>
              <a:t>‹#›</a:t>
            </a:fld>
            <a:endParaRPr lang="en-US"/>
          </a:p>
        </p:txBody>
      </p:sp>
    </p:spTree>
    <p:extLst>
      <p:ext uri="{BB962C8B-B14F-4D97-AF65-F5344CB8AC3E}">
        <p14:creationId xmlns:p14="http://schemas.microsoft.com/office/powerpoint/2010/main" val="4267945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C366CD-0EED-460E-88F7-88217B31797C}" type="datetimeFigureOut">
              <a:rPr lang="en-US" smtClean="0"/>
              <a:t>4/18/2017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C0C5D1-A62F-477D-A16E-1D60B53A3B11}" type="slidenum">
              <a:rPr lang="en-US" smtClean="0"/>
              <a:t>‹#›</a:t>
            </a:fld>
            <a:endParaRPr lang="en-US"/>
          </a:p>
        </p:txBody>
      </p:sp>
    </p:spTree>
    <p:extLst>
      <p:ext uri="{BB962C8B-B14F-4D97-AF65-F5344CB8AC3E}">
        <p14:creationId xmlns:p14="http://schemas.microsoft.com/office/powerpoint/2010/main" val="866616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C366CD-0EED-460E-88F7-88217B31797C}" type="datetimeFigureOut">
              <a:rPr lang="en-US" smtClean="0"/>
              <a:t>4/18/2017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C0C5D1-A62F-477D-A16E-1D60B53A3B11}" type="slidenum">
              <a:rPr lang="en-US" smtClean="0"/>
              <a:t>‹#›</a:t>
            </a:fld>
            <a:endParaRPr lang="en-US"/>
          </a:p>
        </p:txBody>
      </p:sp>
    </p:spTree>
    <p:extLst>
      <p:ext uri="{BB962C8B-B14F-4D97-AF65-F5344CB8AC3E}">
        <p14:creationId xmlns:p14="http://schemas.microsoft.com/office/powerpoint/2010/main" val="40564464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English III – April 18</a:t>
            </a:r>
            <a:endParaRPr lang="en-US" dirty="0"/>
          </a:p>
        </p:txBody>
      </p:sp>
      <p:sp>
        <p:nvSpPr>
          <p:cNvPr id="5" name="Content Placeholder 4"/>
          <p:cNvSpPr>
            <a:spLocks noGrp="1"/>
          </p:cNvSpPr>
          <p:nvPr>
            <p:ph idx="1"/>
          </p:nvPr>
        </p:nvSpPr>
        <p:spPr/>
        <p:txBody>
          <a:bodyPr/>
          <a:lstStyle/>
          <a:p>
            <a:r>
              <a:rPr lang="en-US" dirty="0" smtClean="0"/>
              <a:t>College Admissions Essay</a:t>
            </a:r>
          </a:p>
          <a:p>
            <a:r>
              <a:rPr lang="en-US" dirty="0" smtClean="0"/>
              <a:t>Graphic Organizer – Due next class</a:t>
            </a:r>
          </a:p>
          <a:p>
            <a:r>
              <a:rPr lang="en-US" dirty="0" smtClean="0"/>
              <a:t>Final Draft will be due on Monday/Tuesday of next week </a:t>
            </a:r>
            <a:r>
              <a:rPr lang="en-US" smtClean="0"/>
              <a:t>– THIS IS YOUR FIRST TEST GRADE FOR THE LAST SIX WEEKS!</a:t>
            </a:r>
            <a:endParaRPr lang="en-US" dirty="0"/>
          </a:p>
        </p:txBody>
      </p:sp>
    </p:spTree>
    <p:extLst>
      <p:ext uri="{BB962C8B-B14F-4D97-AF65-F5344CB8AC3E}">
        <p14:creationId xmlns:p14="http://schemas.microsoft.com/office/powerpoint/2010/main" val="1826718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 y="1225689"/>
            <a:ext cx="12118848" cy="5632311"/>
          </a:xfrm>
          <a:prstGeom prst="rect">
            <a:avLst/>
          </a:prstGeom>
        </p:spPr>
        <p:txBody>
          <a:bodyPr wrap="square">
            <a:spAutoFit/>
          </a:bodyPr>
          <a:lstStyle/>
          <a:p>
            <a:r>
              <a:rPr lang="en-US" b="0" i="0" dirty="0" smtClean="0">
                <a:solidFill>
                  <a:srgbClr val="333333"/>
                </a:solidFill>
                <a:effectLst/>
                <a:latin typeface="Open Sans"/>
              </a:rPr>
              <a:t>1. Some students have a background, identity, interest, or talent that is so meaningful they believe their application would be incomplete without it. If this sounds like you, then please share your story. [No change]</a:t>
            </a:r>
            <a:br>
              <a:rPr lang="en-US" b="0" i="0" dirty="0" smtClean="0">
                <a:solidFill>
                  <a:srgbClr val="333333"/>
                </a:solidFill>
                <a:effectLst/>
                <a:latin typeface="Open Sans"/>
              </a:rPr>
            </a:br>
            <a:r>
              <a:rPr lang="en-US" b="0" i="0" dirty="0" smtClean="0">
                <a:solidFill>
                  <a:srgbClr val="333333"/>
                </a:solidFill>
                <a:effectLst/>
                <a:latin typeface="Open Sans"/>
              </a:rPr>
              <a:t/>
            </a:r>
            <a:br>
              <a:rPr lang="en-US" b="0" i="0" dirty="0" smtClean="0">
                <a:solidFill>
                  <a:srgbClr val="333333"/>
                </a:solidFill>
                <a:effectLst/>
                <a:latin typeface="Open Sans"/>
              </a:rPr>
            </a:br>
            <a:r>
              <a:rPr lang="en-US" b="0" i="0" dirty="0" smtClean="0">
                <a:solidFill>
                  <a:srgbClr val="333333"/>
                </a:solidFill>
                <a:effectLst/>
                <a:latin typeface="Open Sans"/>
              </a:rPr>
              <a:t>2. The lessons we take from </a:t>
            </a:r>
            <a:r>
              <a:rPr lang="en-US" b="0" i="1" dirty="0" smtClean="0">
                <a:solidFill>
                  <a:srgbClr val="333333"/>
                </a:solidFill>
                <a:effectLst/>
                <a:latin typeface="Open Sans"/>
              </a:rPr>
              <a:t>obstacles we encounter</a:t>
            </a:r>
            <a:r>
              <a:rPr lang="en-US" b="0" i="0" dirty="0" smtClean="0">
                <a:solidFill>
                  <a:srgbClr val="333333"/>
                </a:solidFill>
                <a:effectLst/>
                <a:latin typeface="Open Sans"/>
              </a:rPr>
              <a:t> can be fundamental to later success. Recount a time when you faced a </a:t>
            </a:r>
            <a:r>
              <a:rPr lang="en-US" b="0" i="1" dirty="0" smtClean="0">
                <a:solidFill>
                  <a:srgbClr val="333333"/>
                </a:solidFill>
                <a:effectLst/>
                <a:latin typeface="Open Sans"/>
              </a:rPr>
              <a:t>challenge, setback, or failure.</a:t>
            </a:r>
            <a:r>
              <a:rPr lang="en-US" b="0" i="0" dirty="0" smtClean="0">
                <a:solidFill>
                  <a:srgbClr val="333333"/>
                </a:solidFill>
                <a:effectLst/>
                <a:latin typeface="Open Sans"/>
              </a:rPr>
              <a:t> How did it affect you, and what did you learn from the experience? [Revised]</a:t>
            </a:r>
            <a:br>
              <a:rPr lang="en-US" b="0" i="0" dirty="0" smtClean="0">
                <a:solidFill>
                  <a:srgbClr val="333333"/>
                </a:solidFill>
                <a:effectLst/>
                <a:latin typeface="Open Sans"/>
              </a:rPr>
            </a:br>
            <a:r>
              <a:rPr lang="en-US" b="0" i="0" dirty="0" smtClean="0">
                <a:solidFill>
                  <a:srgbClr val="333333"/>
                </a:solidFill>
                <a:effectLst/>
                <a:latin typeface="Open Sans"/>
              </a:rPr>
              <a:t/>
            </a:r>
            <a:br>
              <a:rPr lang="en-US" b="0" i="0" dirty="0" smtClean="0">
                <a:solidFill>
                  <a:srgbClr val="333333"/>
                </a:solidFill>
                <a:effectLst/>
                <a:latin typeface="Open Sans"/>
              </a:rPr>
            </a:br>
            <a:r>
              <a:rPr lang="en-US" b="0" i="0" dirty="0" smtClean="0">
                <a:solidFill>
                  <a:srgbClr val="333333"/>
                </a:solidFill>
                <a:effectLst/>
                <a:latin typeface="Open Sans"/>
              </a:rPr>
              <a:t>3. Reflect on a time when you </a:t>
            </a:r>
            <a:r>
              <a:rPr lang="en-US" b="0" i="1" dirty="0" smtClean="0">
                <a:solidFill>
                  <a:srgbClr val="333333"/>
                </a:solidFill>
                <a:effectLst/>
                <a:latin typeface="Open Sans"/>
              </a:rPr>
              <a:t>questioned </a:t>
            </a:r>
            <a:r>
              <a:rPr lang="en-US" b="0" i="0" dirty="0" smtClean="0">
                <a:solidFill>
                  <a:srgbClr val="333333"/>
                </a:solidFill>
                <a:effectLst/>
                <a:latin typeface="Open Sans"/>
              </a:rPr>
              <a:t>or challenged a belief or idea. What prompted your </a:t>
            </a:r>
            <a:r>
              <a:rPr lang="en-US" b="0" i="1" dirty="0" smtClean="0">
                <a:solidFill>
                  <a:srgbClr val="333333"/>
                </a:solidFill>
                <a:effectLst/>
                <a:latin typeface="Open Sans"/>
              </a:rPr>
              <a:t>thinking</a:t>
            </a:r>
            <a:r>
              <a:rPr lang="en-US" b="0" i="0" dirty="0" smtClean="0">
                <a:solidFill>
                  <a:srgbClr val="333333"/>
                </a:solidFill>
                <a:effectLst/>
                <a:latin typeface="Open Sans"/>
              </a:rPr>
              <a:t>? What </a:t>
            </a:r>
            <a:r>
              <a:rPr lang="en-US" b="0" i="1" dirty="0" smtClean="0">
                <a:solidFill>
                  <a:srgbClr val="333333"/>
                </a:solidFill>
                <a:effectLst/>
                <a:latin typeface="Open Sans"/>
              </a:rPr>
              <a:t>was the outcome</a:t>
            </a:r>
            <a:r>
              <a:rPr lang="en-US" b="0" i="0" dirty="0" smtClean="0">
                <a:solidFill>
                  <a:srgbClr val="333333"/>
                </a:solidFill>
                <a:effectLst/>
                <a:latin typeface="Open Sans"/>
              </a:rPr>
              <a:t>? [Revised]</a:t>
            </a:r>
            <a:br>
              <a:rPr lang="en-US" b="0" i="0" dirty="0" smtClean="0">
                <a:solidFill>
                  <a:srgbClr val="333333"/>
                </a:solidFill>
                <a:effectLst/>
                <a:latin typeface="Open Sans"/>
              </a:rPr>
            </a:br>
            <a:r>
              <a:rPr lang="en-US" b="0" i="0" dirty="0" smtClean="0">
                <a:solidFill>
                  <a:srgbClr val="333333"/>
                </a:solidFill>
                <a:effectLst/>
                <a:latin typeface="Open Sans"/>
              </a:rPr>
              <a:t/>
            </a:r>
            <a:br>
              <a:rPr lang="en-US" b="0" i="0" dirty="0" smtClean="0">
                <a:solidFill>
                  <a:srgbClr val="333333"/>
                </a:solidFill>
                <a:effectLst/>
                <a:latin typeface="Open Sans"/>
              </a:rPr>
            </a:br>
            <a:r>
              <a:rPr lang="en-US" b="0" i="0" dirty="0" smtClean="0">
                <a:solidFill>
                  <a:srgbClr val="333333"/>
                </a:solidFill>
                <a:effectLst/>
                <a:latin typeface="Open Sans"/>
              </a:rPr>
              <a:t>4. Describe a problem you've solved or a problem you'd like to solve. It can be an intellectual challenge, a research query, an ethical dilemma - anything that is of personal importance, no matter the scale. Explain its significance to you and what steps you took or could be taken to identify a solution. [No change]</a:t>
            </a:r>
            <a:br>
              <a:rPr lang="en-US" b="0" i="0" dirty="0" smtClean="0">
                <a:solidFill>
                  <a:srgbClr val="333333"/>
                </a:solidFill>
                <a:effectLst/>
                <a:latin typeface="Open Sans"/>
              </a:rPr>
            </a:br>
            <a:r>
              <a:rPr lang="en-US" b="0" i="0" dirty="0" smtClean="0">
                <a:solidFill>
                  <a:srgbClr val="333333"/>
                </a:solidFill>
                <a:effectLst/>
                <a:latin typeface="Open Sans"/>
              </a:rPr>
              <a:t/>
            </a:r>
            <a:br>
              <a:rPr lang="en-US" b="0" i="0" dirty="0" smtClean="0">
                <a:solidFill>
                  <a:srgbClr val="333333"/>
                </a:solidFill>
                <a:effectLst/>
                <a:latin typeface="Open Sans"/>
              </a:rPr>
            </a:br>
            <a:r>
              <a:rPr lang="en-US" b="0" i="0" dirty="0" smtClean="0">
                <a:solidFill>
                  <a:srgbClr val="333333"/>
                </a:solidFill>
                <a:effectLst/>
                <a:latin typeface="Open Sans"/>
              </a:rPr>
              <a:t>5. Discuss an accomplishment, event, or </a:t>
            </a:r>
            <a:r>
              <a:rPr lang="en-US" b="0" i="1" dirty="0" smtClean="0">
                <a:solidFill>
                  <a:srgbClr val="333333"/>
                </a:solidFill>
                <a:effectLst/>
                <a:latin typeface="Open Sans"/>
              </a:rPr>
              <a:t>realization</a:t>
            </a:r>
            <a:r>
              <a:rPr lang="en-US" b="0" i="0" dirty="0" smtClean="0">
                <a:solidFill>
                  <a:srgbClr val="333333"/>
                </a:solidFill>
                <a:effectLst/>
                <a:latin typeface="Open Sans"/>
              </a:rPr>
              <a:t> that </a:t>
            </a:r>
            <a:r>
              <a:rPr lang="en-US" b="0" i="1" dirty="0" smtClean="0">
                <a:solidFill>
                  <a:srgbClr val="333333"/>
                </a:solidFill>
                <a:effectLst/>
                <a:latin typeface="Open Sans"/>
              </a:rPr>
              <a:t>sparked a period of personal growth and a new understanding of yourself or others. </a:t>
            </a:r>
            <a:r>
              <a:rPr lang="en-US" b="0" i="0" dirty="0" smtClean="0">
                <a:solidFill>
                  <a:srgbClr val="333333"/>
                </a:solidFill>
                <a:effectLst/>
                <a:latin typeface="Open Sans"/>
              </a:rPr>
              <a:t>[Revised]</a:t>
            </a:r>
            <a:br>
              <a:rPr lang="en-US" b="0" i="0" dirty="0" smtClean="0">
                <a:solidFill>
                  <a:srgbClr val="333333"/>
                </a:solidFill>
                <a:effectLst/>
                <a:latin typeface="Open Sans"/>
              </a:rPr>
            </a:br>
            <a:r>
              <a:rPr lang="en-US" b="0" i="0" dirty="0" smtClean="0">
                <a:solidFill>
                  <a:srgbClr val="333333"/>
                </a:solidFill>
                <a:effectLst/>
                <a:latin typeface="Open Sans"/>
              </a:rPr>
              <a:t/>
            </a:r>
            <a:br>
              <a:rPr lang="en-US" b="0" i="0" dirty="0" smtClean="0">
                <a:solidFill>
                  <a:srgbClr val="333333"/>
                </a:solidFill>
                <a:effectLst/>
                <a:latin typeface="Open Sans"/>
              </a:rPr>
            </a:br>
            <a:r>
              <a:rPr lang="en-US" b="0" i="0" dirty="0" smtClean="0">
                <a:solidFill>
                  <a:srgbClr val="333333"/>
                </a:solidFill>
                <a:effectLst/>
                <a:latin typeface="Open Sans"/>
              </a:rPr>
              <a:t>6. </a:t>
            </a:r>
            <a:r>
              <a:rPr lang="en-US" b="0" i="1" dirty="0" smtClean="0">
                <a:solidFill>
                  <a:srgbClr val="333333"/>
                </a:solidFill>
                <a:effectLst/>
                <a:latin typeface="Open Sans"/>
              </a:rPr>
              <a:t>Describe a topic, idea, or concept you find so engaging that it makes you lose all track of time. Why does it captivate you? What or who do you turn to when you want to learn more?</a:t>
            </a:r>
            <a:r>
              <a:rPr lang="en-US" b="0" i="0" dirty="0" smtClean="0">
                <a:solidFill>
                  <a:srgbClr val="333333"/>
                </a:solidFill>
                <a:effectLst/>
                <a:latin typeface="Open Sans"/>
              </a:rPr>
              <a:t> [New]</a:t>
            </a:r>
          </a:p>
          <a:p>
            <a:r>
              <a:rPr lang="en-US" b="0" i="0" dirty="0" smtClean="0">
                <a:solidFill>
                  <a:srgbClr val="333333"/>
                </a:solidFill>
                <a:effectLst/>
                <a:latin typeface="Open Sans"/>
              </a:rPr>
              <a:t>7. </a:t>
            </a:r>
            <a:r>
              <a:rPr lang="en-US" b="0" i="1" dirty="0" smtClean="0">
                <a:solidFill>
                  <a:srgbClr val="333333"/>
                </a:solidFill>
                <a:effectLst/>
                <a:latin typeface="Open Sans"/>
              </a:rPr>
              <a:t>Share an essay on any topic of your choice. It can be one you've already written, one that responds to a different prompt, or one of your own design. </a:t>
            </a:r>
            <a:r>
              <a:rPr lang="en-US" b="0" i="0" dirty="0" smtClean="0">
                <a:solidFill>
                  <a:srgbClr val="333333"/>
                </a:solidFill>
                <a:effectLst/>
                <a:latin typeface="Open Sans"/>
              </a:rPr>
              <a:t>[New]</a:t>
            </a:r>
            <a:endParaRPr lang="en-US" b="0" i="0" dirty="0">
              <a:solidFill>
                <a:srgbClr val="333333"/>
              </a:solidFill>
              <a:effectLst/>
              <a:latin typeface="Open Sans"/>
            </a:endParaRPr>
          </a:p>
        </p:txBody>
      </p:sp>
      <p:sp>
        <p:nvSpPr>
          <p:cNvPr id="5" name="Title 4"/>
          <p:cNvSpPr>
            <a:spLocks noGrp="1"/>
          </p:cNvSpPr>
          <p:nvPr>
            <p:ph type="title"/>
          </p:nvPr>
        </p:nvSpPr>
        <p:spPr>
          <a:xfrm>
            <a:off x="45720" y="0"/>
            <a:ext cx="10515600" cy="1325563"/>
          </a:xfrm>
        </p:spPr>
        <p:txBody>
          <a:bodyPr/>
          <a:lstStyle/>
          <a:p>
            <a:r>
              <a:rPr lang="en-US" dirty="0" smtClean="0"/>
              <a:t>Common App. Prompts </a:t>
            </a:r>
            <a:endParaRPr lang="en-US" dirty="0"/>
          </a:p>
        </p:txBody>
      </p:sp>
      <p:sp>
        <p:nvSpPr>
          <p:cNvPr id="6" name="Content Placeholder 5"/>
          <p:cNvSpPr>
            <a:spLocks noGrp="1"/>
          </p:cNvSpPr>
          <p:nvPr>
            <p:ph idx="1"/>
          </p:nvPr>
        </p:nvSpPr>
        <p:spPr/>
        <p:txBody>
          <a:bodyPr/>
          <a:lstStyle/>
          <a:p>
            <a:endParaRPr lang="en-US"/>
          </a:p>
        </p:txBody>
      </p:sp>
    </p:spTree>
    <p:extLst>
      <p:ext uri="{BB962C8B-B14F-4D97-AF65-F5344CB8AC3E}">
        <p14:creationId xmlns:p14="http://schemas.microsoft.com/office/powerpoint/2010/main" val="3395366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 Texas:</a:t>
            </a:r>
            <a:endParaRPr lang="en-US" dirty="0"/>
          </a:p>
        </p:txBody>
      </p:sp>
      <p:sp>
        <p:nvSpPr>
          <p:cNvPr id="3" name="Content Placeholder 2"/>
          <p:cNvSpPr>
            <a:spLocks noGrp="1"/>
          </p:cNvSpPr>
          <p:nvPr>
            <p:ph idx="1"/>
          </p:nvPr>
        </p:nvSpPr>
        <p:spPr/>
        <p:txBody>
          <a:bodyPr/>
          <a:lstStyle/>
          <a:p>
            <a:r>
              <a:rPr lang="en-US" dirty="0" smtClean="0"/>
              <a:t>Essay A: What was the environment in which you were raised? Describe your family, home, neighborhood, or community, and explain how it has shaped you as a person. </a:t>
            </a:r>
          </a:p>
          <a:p>
            <a:r>
              <a:rPr lang="en-US" dirty="0" smtClean="0"/>
              <a:t>Essay B: Most students have an identity, an interest, or a talent that defines them in an essential way. Tell us about yourself. </a:t>
            </a:r>
          </a:p>
          <a:p>
            <a:r>
              <a:rPr lang="en-US" dirty="0" smtClean="0"/>
              <a:t>Essay C: You’ve got a ticket in your hand – Where will you go? What will you do? What will happen when you get there?</a:t>
            </a:r>
            <a:endParaRPr lang="en-US" dirty="0"/>
          </a:p>
        </p:txBody>
      </p:sp>
    </p:spTree>
    <p:extLst>
      <p:ext uri="{BB962C8B-B14F-4D97-AF65-F5344CB8AC3E}">
        <p14:creationId xmlns:p14="http://schemas.microsoft.com/office/powerpoint/2010/main" val="2637915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180</Words>
  <Application>Microsoft Office PowerPoint</Application>
  <PresentationFormat>Widescreen</PresentationFormat>
  <Paragraphs>11</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Open Sans</vt:lpstr>
      <vt:lpstr>Office Theme</vt:lpstr>
      <vt:lpstr>English III – April 18</vt:lpstr>
      <vt:lpstr>Common App. Prompts </vt:lpstr>
      <vt:lpstr>Apply Texas:</vt:lpstr>
    </vt:vector>
  </TitlesOfParts>
  <Company>Spring Branch 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III – April 18</dc:title>
  <dc:creator>Mackey, Jennifer</dc:creator>
  <cp:lastModifiedBy>Mackey, Jennifer</cp:lastModifiedBy>
  <cp:revision>1</cp:revision>
  <dcterms:created xsi:type="dcterms:W3CDTF">2017-04-18T12:49:20Z</dcterms:created>
  <dcterms:modified xsi:type="dcterms:W3CDTF">2017-04-18T12:49:33Z</dcterms:modified>
</cp:coreProperties>
</file>