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92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52C-F0D8-4CA9-8175-F64913201ACA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A1DC-6513-46FA-9E8C-59504913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52C-F0D8-4CA9-8175-F64913201ACA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A1DC-6513-46FA-9E8C-59504913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52C-F0D8-4CA9-8175-F64913201ACA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A1DC-6513-46FA-9E8C-59504913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5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52C-F0D8-4CA9-8175-F64913201ACA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A1DC-6513-46FA-9E8C-59504913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7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52C-F0D8-4CA9-8175-F64913201ACA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A1DC-6513-46FA-9E8C-59504913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8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52C-F0D8-4CA9-8175-F64913201ACA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A1DC-6513-46FA-9E8C-59504913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9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52C-F0D8-4CA9-8175-F64913201ACA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A1DC-6513-46FA-9E8C-59504913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52C-F0D8-4CA9-8175-F64913201ACA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A1DC-6513-46FA-9E8C-59504913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52C-F0D8-4CA9-8175-F64913201ACA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A1DC-6513-46FA-9E8C-59504913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7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52C-F0D8-4CA9-8175-F64913201ACA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A1DC-6513-46FA-9E8C-59504913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5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52C-F0D8-4CA9-8175-F64913201ACA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A1DC-6513-46FA-9E8C-59504913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D152C-F0D8-4CA9-8175-F64913201ACA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A1DC-6513-46FA-9E8C-59504913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we evaluate an argument for effectiveness?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962400"/>
            <a:ext cx="39624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Appeals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Types of Evidence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Fallacies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62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The goal of argumentative writing is to persuade your audience that your ideas are valid, or more valid than someone else's. </a:t>
            </a:r>
            <a:endParaRPr lang="en-US" sz="2800" b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8206" y="0"/>
            <a:ext cx="8229600" cy="792162"/>
          </a:xfrm>
        </p:spPr>
        <p:txBody>
          <a:bodyPr/>
          <a:lstStyle/>
          <a:p>
            <a:r>
              <a:rPr lang="en-US" dirty="0" smtClean="0"/>
              <a:t>The 3 Appeals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3909" y="838201"/>
            <a:ext cx="3934691" cy="38100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400" b="1" dirty="0" smtClean="0"/>
              <a:t>Ethos (Credibility) = </a:t>
            </a:r>
            <a:r>
              <a:rPr lang="en-US" sz="1400" dirty="0" smtClean="0"/>
              <a:t>means convincing by the character of the author. We tend to believe people whom we respect. </a:t>
            </a:r>
          </a:p>
          <a:p>
            <a:pPr lvl="1"/>
            <a:r>
              <a:rPr lang="en-US" sz="1400" dirty="0" smtClean="0"/>
              <a:t>the source's credibility, the speaker's/author's authority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808549"/>
            <a:ext cx="4038600" cy="3839651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400" b="1" dirty="0" smtClean="0"/>
              <a:t>Pathos (Emotional)</a:t>
            </a:r>
            <a:r>
              <a:rPr lang="en-US" sz="1400" dirty="0" smtClean="0"/>
              <a:t> means persuading by appealing to the reader's emotions. </a:t>
            </a:r>
          </a:p>
          <a:p>
            <a:pPr lvl="1"/>
            <a:r>
              <a:rPr lang="en-US" sz="1400" dirty="0" smtClean="0"/>
              <a:t>the emotional or motivational appeals; vivid language, emotional language and numerous sensory details.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1358"/>
            <a:ext cx="2905991" cy="18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809" y="4011706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How does </a:t>
            </a:r>
            <a:r>
              <a:rPr lang="en-US" sz="1400" dirty="0" err="1" smtClean="0"/>
              <a:t>Novant</a:t>
            </a:r>
            <a:r>
              <a:rPr lang="en-US" sz="1400" dirty="0" smtClean="0"/>
              <a:t> Health use Michael Jordan as a way to create credibility?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4922062"/>
            <a:ext cx="8610600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Logos</a:t>
            </a:r>
            <a:r>
              <a:rPr lang="en-US" sz="1400" dirty="0" smtClean="0"/>
              <a:t> </a:t>
            </a:r>
            <a:r>
              <a:rPr lang="en-US" sz="1400" b="1" dirty="0" smtClean="0"/>
              <a:t>(Logical)</a:t>
            </a:r>
            <a:r>
              <a:rPr lang="en-US" sz="1400" dirty="0" smtClean="0"/>
              <a:t> means persuading by the use of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reasoning.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logic used to support a claim can also </a:t>
            </a:r>
          </a:p>
          <a:p>
            <a:pPr lvl="1"/>
            <a:r>
              <a:rPr lang="en-US" sz="1400" dirty="0" smtClean="0"/>
              <a:t>be the facts and statistics used to help support </a:t>
            </a:r>
          </a:p>
          <a:p>
            <a:pPr lvl="1"/>
            <a:r>
              <a:rPr lang="en-US" sz="1400" dirty="0" smtClean="0"/>
              <a:t>the argument. </a:t>
            </a:r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05400" y="3962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 does this gun ad appeal to our emotions?  What leverage does it use?</a:t>
            </a:r>
            <a:endParaRPr 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5042409"/>
            <a:ext cx="2419350" cy="15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7414" y="5181600"/>
            <a:ext cx="1730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What logical tool </a:t>
            </a:r>
          </a:p>
          <a:p>
            <a:r>
              <a:rPr lang="en-US" sz="1400" dirty="0" smtClean="0"/>
              <a:t>does this ad employ?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40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 Types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7245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Logical</a:t>
            </a:r>
          </a:p>
          <a:p>
            <a:pPr lvl="1"/>
            <a:r>
              <a:rPr lang="en-US" dirty="0" smtClean="0"/>
              <a:t>Using </a:t>
            </a:r>
            <a:r>
              <a:rPr lang="en-US" b="1" dirty="0" smtClean="0"/>
              <a:t>facts and quotes are</a:t>
            </a:r>
            <a:r>
              <a:rPr lang="en-US" dirty="0" smtClean="0"/>
              <a:t> a powerful means of convincing. Facts/quotes can come from your reading, observation, or personal experience. </a:t>
            </a:r>
            <a:r>
              <a:rPr lang="en-US" b="1" dirty="0" smtClean="0"/>
              <a:t>Facts </a:t>
            </a:r>
            <a:r>
              <a:rPr lang="en-US" dirty="0" smtClean="0"/>
              <a:t>cannot be disputed. This makes them a strong form of evidence.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Empirical</a:t>
            </a:r>
          </a:p>
          <a:p>
            <a:pPr lvl="1"/>
            <a:r>
              <a:rPr lang="en-US" dirty="0" smtClean="0"/>
              <a:t>Using </a:t>
            </a:r>
            <a:r>
              <a:rPr lang="en-US" b="1" dirty="0" smtClean="0"/>
              <a:t>statistics </a:t>
            </a:r>
            <a:r>
              <a:rPr lang="en-US" dirty="0" smtClean="0"/>
              <a:t>can provide excellent support for your argument. Arguments employing amounts and numbers are concrete; and therefore, support claims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Anecdotal</a:t>
            </a:r>
          </a:p>
          <a:p>
            <a:pPr lvl="1"/>
            <a:r>
              <a:rPr lang="en-US" dirty="0" smtClean="0"/>
              <a:t>Using examples</a:t>
            </a:r>
            <a:r>
              <a:rPr lang="en-US" b="1" dirty="0" smtClean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anecdotes</a:t>
            </a:r>
            <a:r>
              <a:rPr lang="en-US" dirty="0" smtClean="0"/>
              <a:t> from your own experience can enhance your meaning and also engage the reader. Personal examples make your ideas concrete. These real-life examples allow a reader to relate to the issues personally.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24384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2" y="4335888"/>
            <a:ext cx="1752600" cy="229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1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Fallacies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Slippery slope:</a:t>
            </a:r>
            <a:r>
              <a:rPr lang="en-US" sz="1400" dirty="0" smtClean="0"/>
              <a:t> This is a conclusion based on the premise that if A happens, then eventually through a series of small steps, through B, C,..., X, Y, Z will happen, too.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b="1" dirty="0" smtClean="0"/>
              <a:t>Either/or:</a:t>
            </a:r>
            <a:r>
              <a:rPr lang="en-US" sz="1400" dirty="0" smtClean="0"/>
              <a:t> This is a conclusion that oversimplifies the argument by reducing it to only two sides or choices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5626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Ad hominem:</a:t>
            </a:r>
            <a:r>
              <a:rPr lang="en-US" sz="1400" dirty="0" smtClean="0"/>
              <a:t> This is an attack on the character of a person rather than their opinions or arguments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900" dirty="0" smtClean="0"/>
          </a:p>
          <a:p>
            <a:r>
              <a:rPr lang="en-US" sz="1400" b="1" dirty="0" smtClean="0"/>
              <a:t>Ad </a:t>
            </a:r>
            <a:r>
              <a:rPr lang="en-US" sz="1400" b="1" dirty="0" err="1" smtClean="0"/>
              <a:t>populum</a:t>
            </a:r>
            <a:r>
              <a:rPr lang="en-US" sz="1400" b="1" smtClean="0"/>
              <a:t>: </a:t>
            </a:r>
            <a:r>
              <a:rPr lang="en-US" sz="1400" smtClean="0"/>
              <a:t>A </a:t>
            </a:r>
            <a:r>
              <a:rPr lang="en-US" sz="1400" dirty="0"/>
              <a:t>claim based on the majorities opinion.  If many believe so, it is so.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799"/>
            <a:ext cx="3276600" cy="20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4191000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2100262" cy="122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2057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4505002"/>
            <a:ext cx="28575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377</Words>
  <Application>Microsoft Office PowerPoint</Application>
  <PresentationFormat>On-screen Show (4:3)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Gabriola</vt:lpstr>
      <vt:lpstr>Office Theme</vt:lpstr>
      <vt:lpstr>How do we evaluate an argument for effectiveness?</vt:lpstr>
      <vt:lpstr>The 3 Appeals</vt:lpstr>
      <vt:lpstr>3 Types of Evidence</vt:lpstr>
      <vt:lpstr>The Fallacies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evaluate an argument for effectiveness?</dc:title>
  <dc:creator>Ramona Riviere</dc:creator>
  <cp:lastModifiedBy>Mackey, Jennifer</cp:lastModifiedBy>
  <cp:revision>11</cp:revision>
  <dcterms:created xsi:type="dcterms:W3CDTF">2013-09-18T04:05:18Z</dcterms:created>
  <dcterms:modified xsi:type="dcterms:W3CDTF">2015-10-05T17:17:53Z</dcterms:modified>
</cp:coreProperties>
</file>