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6DCAF-31A1-40E8-8458-B98A685C0812}"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6DCAF-31A1-40E8-8458-B98A685C0812}"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6DCAF-31A1-40E8-8458-B98A685C0812}"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6DCAF-31A1-40E8-8458-B98A685C0812}"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6DCAF-31A1-40E8-8458-B98A685C0812}"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6DCAF-31A1-40E8-8458-B98A685C0812}"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6DCAF-31A1-40E8-8458-B98A685C0812}"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6DCAF-31A1-40E8-8458-B98A685C0812}"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6DCAF-31A1-40E8-8458-B98A685C0812}"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6DCAF-31A1-40E8-8458-B98A685C0812}"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6DCAF-31A1-40E8-8458-B98A685C0812}"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81DAF-00B3-4B56-9313-20B5D7D264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6DCAF-31A1-40E8-8458-B98A685C0812}" type="datetimeFigureOut">
              <a:rPr lang="en-US" smtClean="0"/>
              <a:t>8/19/2016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81DAF-00B3-4B56-9313-20B5D7D264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11th GRADE - Grade Level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Code Name Verity by Elizabeth </a:t>
            </a:r>
            <a:r>
              <a:rPr lang="en-US" dirty="0" err="1"/>
              <a:t>Wein</a:t>
            </a:r>
            <a:r>
              <a:rPr lang="en-US" dirty="0" smtClean="0"/>
              <a:t> </a:t>
            </a:r>
            <a:endParaRPr lang="en-US" dirty="0"/>
          </a:p>
        </p:txBody>
      </p:sp>
      <p:sp>
        <p:nvSpPr>
          <p:cNvPr id="3" name="Content Placeholder 2"/>
          <p:cNvSpPr>
            <a:spLocks noGrp="1"/>
          </p:cNvSpPr>
          <p:nvPr>
            <p:ph idx="1"/>
          </p:nvPr>
        </p:nvSpPr>
        <p:spPr>
          <a:xfrm>
            <a:off x="3429000" y="1600200"/>
            <a:ext cx="5257800" cy="4525963"/>
          </a:xfrm>
        </p:spPr>
        <p:txBody>
          <a:bodyPr>
            <a:normAutofit fontScale="92500" lnSpcReduction="10000"/>
          </a:bodyPr>
          <a:lstStyle/>
          <a:p>
            <a:r>
              <a:rPr lang="en-US" dirty="0"/>
              <a:t>In 1943, a British fighter plane crashes in Nazi-occupied France and the survivor tells a tale of friendship, war, espionage, and great courage as she relates what she must to survive while keeping secret all that she can</a:t>
            </a:r>
            <a:r>
              <a:rPr lang="en-US" dirty="0" smtClean="0"/>
              <a:t>.</a:t>
            </a:r>
          </a:p>
          <a:p>
            <a:r>
              <a:rPr lang="en-US" dirty="0" smtClean="0"/>
              <a:t>A gut-wrenching, first-person mystery.</a:t>
            </a:r>
            <a:endParaRPr lang="en-US" dirty="0"/>
          </a:p>
        </p:txBody>
      </p:sp>
      <p:pic>
        <p:nvPicPr>
          <p:cNvPr id="24578" name="Picture 2" descr="http://ecx.images-amazon.com/images/I/81e38p4qKeL.jpg"/>
          <p:cNvPicPr>
            <a:picLocks noChangeAspect="1" noChangeArrowheads="1"/>
          </p:cNvPicPr>
          <p:nvPr/>
        </p:nvPicPr>
        <p:blipFill>
          <a:blip r:embed="rId2" cstate="print"/>
          <a:srcRect/>
          <a:stretch>
            <a:fillRect/>
          </a:stretch>
        </p:blipFill>
        <p:spPr bwMode="auto">
          <a:xfrm>
            <a:off x="155576" y="1600200"/>
            <a:ext cx="3195111"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Bootleg : Murder, Moonshine, and the Lawless Years of Prohibition by </a:t>
            </a:r>
            <a:r>
              <a:rPr lang="en-US" sz="3000" dirty="0"/>
              <a:t>Karen Blumenthal</a:t>
            </a:r>
            <a:r>
              <a:rPr lang="en-US" sz="3000" dirty="0" smtClean="0"/>
              <a:t> </a:t>
            </a:r>
            <a:endParaRPr lang="en-US" sz="3000" dirty="0"/>
          </a:p>
        </p:txBody>
      </p:sp>
      <p:sp>
        <p:nvSpPr>
          <p:cNvPr id="3" name="Content Placeholder 2"/>
          <p:cNvSpPr>
            <a:spLocks noGrp="1"/>
          </p:cNvSpPr>
          <p:nvPr>
            <p:ph idx="1"/>
          </p:nvPr>
        </p:nvSpPr>
        <p:spPr>
          <a:xfrm>
            <a:off x="3810000" y="1600200"/>
            <a:ext cx="4876800" cy="4525963"/>
          </a:xfrm>
        </p:spPr>
        <p:txBody>
          <a:bodyPr/>
          <a:lstStyle/>
          <a:p>
            <a:r>
              <a:rPr lang="en-US" dirty="0" smtClean="0"/>
              <a:t>Read about how the </a:t>
            </a:r>
            <a:r>
              <a:rPr lang="en-US" dirty="0"/>
              <a:t>“grand social revolution that was supposed to forever end drunkenness, reduce crime, and make life better for America’s families” did almost precisely the </a:t>
            </a:r>
            <a:r>
              <a:rPr lang="en-US" dirty="0" smtClean="0"/>
              <a:t>opposite.</a:t>
            </a:r>
            <a:endParaRPr lang="en-US" dirty="0"/>
          </a:p>
        </p:txBody>
      </p:sp>
      <p:pic>
        <p:nvPicPr>
          <p:cNvPr id="23554" name="Picture 2" descr="http://ecx.images-amazon.com/images/I/91oGanAXT5L.jpg"/>
          <p:cNvPicPr>
            <a:picLocks noChangeAspect="1" noChangeArrowheads="1"/>
          </p:cNvPicPr>
          <p:nvPr/>
        </p:nvPicPr>
        <p:blipFill>
          <a:blip r:embed="rId2" cstate="print"/>
          <a:srcRect/>
          <a:stretch>
            <a:fillRect/>
          </a:stretch>
        </p:blipFill>
        <p:spPr bwMode="auto">
          <a:xfrm>
            <a:off x="155575" y="1600200"/>
            <a:ext cx="3556000"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Bury My Heart At Wounded Knee by Dee Brown</a:t>
            </a:r>
            <a:r>
              <a:rPr lang="en-US" dirty="0" smtClean="0"/>
              <a:t> </a:t>
            </a:r>
            <a:endParaRPr lang="en-US" dirty="0"/>
          </a:p>
        </p:txBody>
      </p:sp>
      <p:sp>
        <p:nvSpPr>
          <p:cNvPr id="3" name="Content Placeholder 2"/>
          <p:cNvSpPr>
            <a:spLocks noGrp="1"/>
          </p:cNvSpPr>
          <p:nvPr>
            <p:ph idx="1"/>
          </p:nvPr>
        </p:nvSpPr>
        <p:spPr>
          <a:xfrm>
            <a:off x="3200400" y="1600200"/>
            <a:ext cx="5486400" cy="4525963"/>
          </a:xfrm>
        </p:spPr>
        <p:txBody>
          <a:bodyPr>
            <a:normAutofit lnSpcReduction="10000"/>
          </a:bodyPr>
          <a:lstStyle/>
          <a:p>
            <a:r>
              <a:rPr lang="en-US" dirty="0" smtClean="0"/>
              <a:t>This is a </a:t>
            </a:r>
            <a:r>
              <a:rPr lang="en-US" dirty="0"/>
              <a:t>classic, eloquent, meticulously documented account of the systematic destruction of the American Indian during the second half of the nineteenth </a:t>
            </a:r>
            <a:r>
              <a:rPr lang="en-US" dirty="0" smtClean="0"/>
              <a:t>century. </a:t>
            </a:r>
          </a:p>
          <a:p>
            <a:r>
              <a:rPr lang="en-US" dirty="0"/>
              <a:t>A unique and disturbing narrative told with force and </a:t>
            </a:r>
            <a:r>
              <a:rPr lang="en-US" dirty="0" smtClean="0"/>
              <a:t>clarity.</a:t>
            </a:r>
            <a:endParaRPr lang="en-US" dirty="0"/>
          </a:p>
        </p:txBody>
      </p:sp>
      <p:pic>
        <p:nvPicPr>
          <p:cNvPr id="22530" name="Picture 2" descr="http://www.gilwilson.com/blog/uploaded_images/burymyheart-715023.jpg"/>
          <p:cNvPicPr>
            <a:picLocks noChangeAspect="1" noChangeArrowheads="1"/>
          </p:cNvPicPr>
          <p:nvPr/>
        </p:nvPicPr>
        <p:blipFill>
          <a:blip r:embed="rId2" cstate="print"/>
          <a:srcRect/>
          <a:stretch>
            <a:fillRect/>
          </a:stretch>
        </p:blipFill>
        <p:spPr bwMode="auto">
          <a:xfrm>
            <a:off x="155575" y="1600200"/>
            <a:ext cx="2943719"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Shallows by Nicholas Carr</a:t>
            </a:r>
            <a:r>
              <a:rPr lang="en-US" dirty="0" smtClean="0"/>
              <a:t> </a:t>
            </a:r>
            <a:endParaRPr lang="en-US" dirty="0"/>
          </a:p>
        </p:txBody>
      </p:sp>
      <p:sp>
        <p:nvSpPr>
          <p:cNvPr id="3" name="Content Placeholder 2"/>
          <p:cNvSpPr>
            <a:spLocks noGrp="1"/>
          </p:cNvSpPr>
          <p:nvPr>
            <p:ph idx="1"/>
          </p:nvPr>
        </p:nvSpPr>
        <p:spPr>
          <a:xfrm>
            <a:off x="3352800" y="1600200"/>
            <a:ext cx="5334000" cy="4525963"/>
          </a:xfrm>
        </p:spPr>
        <p:txBody>
          <a:bodyPr>
            <a:normAutofit fontScale="92500" lnSpcReduction="10000"/>
          </a:bodyPr>
          <a:lstStyle/>
          <a:p>
            <a:r>
              <a:rPr lang="en-US" dirty="0"/>
              <a:t>"Is Google making us stupid</a:t>
            </a:r>
            <a:r>
              <a:rPr lang="en-US" dirty="0" smtClean="0"/>
              <a:t>?” is the question the author tries to answer with this book. </a:t>
            </a:r>
          </a:p>
          <a:p>
            <a:r>
              <a:rPr lang="en-US" dirty="0" smtClean="0"/>
              <a:t>He argues that human </a:t>
            </a:r>
            <a:r>
              <a:rPr lang="en-US" dirty="0"/>
              <a:t>focus and patience have become shorter, deep thought has lessened, and reading has turned into scanning due to changes the Internet usage causes on neural pathways.</a:t>
            </a:r>
            <a:endParaRPr lang="en-US" dirty="0" smtClean="0"/>
          </a:p>
        </p:txBody>
      </p:sp>
      <p:sp>
        <p:nvSpPr>
          <p:cNvPr id="21508" name="AutoShape 4" descr="http://ecx.images-amazon.com/images/I/51NFAGBdWDL._SX331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ttp://ecx.images-amazon.com/images/I/51NFAGBdWDL._SX331_BO1,204,203,200_.jpg"/>
          <p:cNvPicPr>
            <a:picLocks noChangeAspect="1" noChangeArrowheads="1"/>
          </p:cNvPicPr>
          <p:nvPr/>
        </p:nvPicPr>
        <p:blipFill>
          <a:blip r:embed="rId2" cstate="print"/>
          <a:srcRect/>
          <a:stretch>
            <a:fillRect/>
          </a:stretch>
        </p:blipFill>
        <p:spPr bwMode="auto">
          <a:xfrm>
            <a:off x="228600" y="1447800"/>
            <a:ext cx="3171825" cy="47529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Columbine by David Cullen</a:t>
            </a:r>
            <a:r>
              <a:rPr lang="en-US" dirty="0" smtClean="0"/>
              <a:t> </a:t>
            </a:r>
            <a:endParaRPr lang="en-US" dirty="0"/>
          </a:p>
        </p:txBody>
      </p:sp>
      <p:sp>
        <p:nvSpPr>
          <p:cNvPr id="3" name="Content Placeholder 2"/>
          <p:cNvSpPr>
            <a:spLocks noGrp="1"/>
          </p:cNvSpPr>
          <p:nvPr>
            <p:ph idx="1"/>
          </p:nvPr>
        </p:nvSpPr>
        <p:spPr>
          <a:xfrm>
            <a:off x="3200400" y="1600200"/>
            <a:ext cx="5486400" cy="4525963"/>
          </a:xfrm>
        </p:spPr>
        <p:txBody>
          <a:bodyPr>
            <a:normAutofit fontScale="92500" lnSpcReduction="10000"/>
          </a:bodyPr>
          <a:lstStyle/>
          <a:p>
            <a:r>
              <a:rPr lang="en-US" dirty="0" smtClean="0"/>
              <a:t>An </a:t>
            </a:r>
            <a:r>
              <a:rPr lang="en-US" dirty="0"/>
              <a:t>account of the shootings at Colorado's Columbine High School on April 20, 1999, focusing on the teenage killers Eric Harris and Dylan </a:t>
            </a:r>
            <a:r>
              <a:rPr lang="en-US" dirty="0" err="1"/>
              <a:t>Klebold</a:t>
            </a:r>
            <a:r>
              <a:rPr lang="en-US" dirty="0"/>
              <a:t>, drawing from interviews, police files, psychological studies, and writings and tapes by the boys to look at the signs they left that disaster was looming.</a:t>
            </a:r>
          </a:p>
        </p:txBody>
      </p:sp>
      <p:pic>
        <p:nvPicPr>
          <p:cNvPr id="20482" name="Picture 2" descr="http://emilyeinolander.com/wp-content/uploads/2016/01/columbine_cover.jpeg"/>
          <p:cNvPicPr>
            <a:picLocks noChangeAspect="1" noChangeArrowheads="1"/>
          </p:cNvPicPr>
          <p:nvPr/>
        </p:nvPicPr>
        <p:blipFill>
          <a:blip r:embed="rId2" cstate="print"/>
          <a:srcRect/>
          <a:stretch>
            <a:fillRect/>
          </a:stretch>
        </p:blipFill>
        <p:spPr bwMode="auto">
          <a:xfrm>
            <a:off x="155576" y="1600200"/>
            <a:ext cx="2966085" cy="4572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Mountain by Charles Frazier</a:t>
            </a:r>
            <a:r>
              <a:rPr lang="en-US" dirty="0" smtClean="0"/>
              <a:t> </a:t>
            </a:r>
            <a:endParaRPr lang="en-US" dirty="0"/>
          </a:p>
        </p:txBody>
      </p:sp>
      <p:sp>
        <p:nvSpPr>
          <p:cNvPr id="3" name="Content Placeholder 2"/>
          <p:cNvSpPr>
            <a:spLocks noGrp="1"/>
          </p:cNvSpPr>
          <p:nvPr>
            <p:ph idx="1"/>
          </p:nvPr>
        </p:nvSpPr>
        <p:spPr>
          <a:xfrm>
            <a:off x="3200400" y="1600200"/>
            <a:ext cx="5486400" cy="4525963"/>
          </a:xfrm>
        </p:spPr>
        <p:txBody>
          <a:bodyPr/>
          <a:lstStyle/>
          <a:p>
            <a:r>
              <a:rPr lang="en-US" dirty="0"/>
              <a:t>Inman, a wounded Confederate soldier, leaves the hospital where he is being treated and determines to walk home to his sweetheart </a:t>
            </a:r>
            <a:r>
              <a:rPr lang="en-US" dirty="0" err="1"/>
              <a:t>Ada</a:t>
            </a:r>
            <a:r>
              <a:rPr lang="en-US" dirty="0"/>
              <a:t>, only to find the land and the girl he remembers </a:t>
            </a:r>
            <a:r>
              <a:rPr lang="en-US" dirty="0" smtClean="0"/>
              <a:t>are as </a:t>
            </a:r>
            <a:r>
              <a:rPr lang="en-US" dirty="0"/>
              <a:t>changed by the war as </a:t>
            </a:r>
            <a:r>
              <a:rPr lang="en-US" dirty="0" smtClean="0"/>
              <a:t>he is.</a:t>
            </a:r>
            <a:endParaRPr lang="en-US" dirty="0"/>
          </a:p>
        </p:txBody>
      </p:sp>
      <p:pic>
        <p:nvPicPr>
          <p:cNvPr id="19458" name="Picture 2" descr="https://beautyisasleepingcat.files.wordpress.com/2011/11/cold_mountain_novel_cover1.jpg"/>
          <p:cNvPicPr>
            <a:picLocks noChangeAspect="1" noChangeArrowheads="1"/>
          </p:cNvPicPr>
          <p:nvPr/>
        </p:nvPicPr>
        <p:blipFill>
          <a:blip r:embed="rId2" cstate="print"/>
          <a:srcRect/>
          <a:stretch>
            <a:fillRect/>
          </a:stretch>
        </p:blipFill>
        <p:spPr bwMode="auto">
          <a:xfrm>
            <a:off x="155576" y="1600200"/>
            <a:ext cx="2949677" cy="4572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Slaughterhouse-Five by Kurt Vonnegut</a:t>
            </a:r>
            <a:endParaRPr lang="en-US" dirty="0"/>
          </a:p>
        </p:txBody>
      </p:sp>
      <p:sp>
        <p:nvSpPr>
          <p:cNvPr id="3" name="Content Placeholder 2"/>
          <p:cNvSpPr>
            <a:spLocks noGrp="1"/>
          </p:cNvSpPr>
          <p:nvPr>
            <p:ph idx="1"/>
          </p:nvPr>
        </p:nvSpPr>
        <p:spPr>
          <a:xfrm>
            <a:off x="3276600" y="1600200"/>
            <a:ext cx="5410200" cy="4800600"/>
          </a:xfrm>
        </p:spPr>
        <p:txBody>
          <a:bodyPr>
            <a:normAutofit fontScale="85000" lnSpcReduction="10000"/>
          </a:bodyPr>
          <a:lstStyle/>
          <a:p>
            <a:r>
              <a:rPr lang="en-US" dirty="0"/>
              <a:t>Billy Pilgrim, the novel’s protagonist, has become “unstuck in time.” He travels between periods of his life, unable to control which period he lands in. </a:t>
            </a:r>
            <a:r>
              <a:rPr lang="en-US" dirty="0" smtClean="0"/>
              <a:t>So the </a:t>
            </a:r>
            <a:r>
              <a:rPr lang="en-US" dirty="0"/>
              <a:t>narrative is not chronological </a:t>
            </a:r>
            <a:r>
              <a:rPr lang="en-US" dirty="0" smtClean="0"/>
              <a:t>- it </a:t>
            </a:r>
            <a:r>
              <a:rPr lang="en-US" dirty="0"/>
              <a:t>jumps back and forth in time and </a:t>
            </a:r>
            <a:r>
              <a:rPr lang="en-US" dirty="0" smtClean="0"/>
              <a:t>place, from Dresden in WWII to his time in an alien zoo exhibit on humans. </a:t>
            </a:r>
          </a:p>
          <a:p>
            <a:r>
              <a:rPr lang="en-US" dirty="0" smtClean="0"/>
              <a:t>Elements of historical, biographical and science fiction mix here.</a:t>
            </a:r>
            <a:endParaRPr lang="en-US" dirty="0"/>
          </a:p>
        </p:txBody>
      </p:sp>
      <p:pic>
        <p:nvPicPr>
          <p:cNvPr id="18434" name="Picture 2" descr="http://0day.kiev.ua/uploads2/1200232192_kv-sh.jpg"/>
          <p:cNvPicPr>
            <a:picLocks noChangeAspect="1" noChangeArrowheads="1"/>
          </p:cNvPicPr>
          <p:nvPr/>
        </p:nvPicPr>
        <p:blipFill>
          <a:blip r:embed="rId2" cstate="print"/>
          <a:srcRect/>
          <a:stretch>
            <a:fillRect/>
          </a:stretch>
        </p:blipFill>
        <p:spPr bwMode="auto">
          <a:xfrm>
            <a:off x="155575" y="1600200"/>
            <a:ext cx="2994660" cy="457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400" dirty="0"/>
              <a:t>Five People You Meet in Heaven by Mitch </a:t>
            </a:r>
            <a:r>
              <a:rPr lang="en-US" sz="3400" dirty="0" err="1"/>
              <a:t>Albom</a:t>
            </a:r>
            <a:r>
              <a:rPr lang="en-US" sz="3400" dirty="0" smtClean="0"/>
              <a:t> </a:t>
            </a:r>
            <a:endParaRPr lang="en-US" sz="3400" dirty="0"/>
          </a:p>
        </p:txBody>
      </p:sp>
      <p:sp>
        <p:nvSpPr>
          <p:cNvPr id="3" name="Content Placeholder 2"/>
          <p:cNvSpPr>
            <a:spLocks noGrp="1"/>
          </p:cNvSpPr>
          <p:nvPr>
            <p:ph idx="1"/>
          </p:nvPr>
        </p:nvSpPr>
        <p:spPr>
          <a:xfrm>
            <a:off x="3352800" y="1600200"/>
            <a:ext cx="5334000" cy="4525963"/>
          </a:xfrm>
        </p:spPr>
        <p:txBody>
          <a:bodyPr>
            <a:normAutofit fontScale="92500" lnSpcReduction="20000"/>
          </a:bodyPr>
          <a:lstStyle/>
          <a:p>
            <a:r>
              <a:rPr lang="en-US" dirty="0" smtClean="0"/>
              <a:t>A bitter eighty-three-year-old war veteran who believes his life is meaningless dies while trying to save a little girl's life and finds himself in heaven, where five people from his past--some loved ones, some strangers--explain what his years on Earth really meant, and whether or not he succeeded in saving the child.</a:t>
            </a:r>
            <a:endParaRPr lang="en-US" dirty="0"/>
          </a:p>
        </p:txBody>
      </p:sp>
      <p:pic>
        <p:nvPicPr>
          <p:cNvPr id="7176" name="Picture 8" descr="http://www.hachettebookgroup.com/_b2c/media/cache/24/a0/24a05433412afeac009ad8cd5d492dff.jpg"/>
          <p:cNvPicPr>
            <a:picLocks noChangeAspect="1" noChangeArrowheads="1"/>
          </p:cNvPicPr>
          <p:nvPr/>
        </p:nvPicPr>
        <p:blipFill>
          <a:blip r:embed="rId2" cstate="print"/>
          <a:srcRect/>
          <a:stretch>
            <a:fillRect/>
          </a:stretch>
        </p:blipFill>
        <p:spPr bwMode="auto">
          <a:xfrm>
            <a:off x="155576" y="1371600"/>
            <a:ext cx="3154803"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Trinity: Graphic Hist. of the First Atomic Bomb by Fetter-</a:t>
            </a:r>
            <a:r>
              <a:rPr lang="en-US" dirty="0" err="1"/>
              <a:t>Vorm</a:t>
            </a:r>
            <a:r>
              <a:rPr lang="en-US" dirty="0" smtClean="0"/>
              <a:t> </a:t>
            </a:r>
            <a:endParaRPr lang="en-US" dirty="0"/>
          </a:p>
        </p:txBody>
      </p:sp>
      <p:sp>
        <p:nvSpPr>
          <p:cNvPr id="3" name="Content Placeholder 2"/>
          <p:cNvSpPr>
            <a:spLocks noGrp="1"/>
          </p:cNvSpPr>
          <p:nvPr>
            <p:ph idx="1"/>
          </p:nvPr>
        </p:nvSpPr>
        <p:spPr>
          <a:xfrm>
            <a:off x="3352800" y="1600200"/>
            <a:ext cx="5334000" cy="4525963"/>
          </a:xfrm>
        </p:spPr>
        <p:txBody>
          <a:bodyPr>
            <a:normAutofit fontScale="85000" lnSpcReduction="10000"/>
          </a:bodyPr>
          <a:lstStyle/>
          <a:p>
            <a:r>
              <a:rPr lang="en-US" dirty="0"/>
              <a:t>P</a:t>
            </a:r>
            <a:r>
              <a:rPr lang="en-US" dirty="0" smtClean="0"/>
              <a:t>resents the history of the development of the first atomic bomb, from experiments with nuclear fusion during the 19</a:t>
            </a:r>
            <a:r>
              <a:rPr lang="en-US" baseline="30000" dirty="0" smtClean="0"/>
              <a:t>th</a:t>
            </a:r>
            <a:r>
              <a:rPr lang="en-US" dirty="0" smtClean="0"/>
              <a:t> century through the Manhattan Project. </a:t>
            </a:r>
          </a:p>
          <a:p>
            <a:r>
              <a:rPr lang="en-US" dirty="0" smtClean="0"/>
              <a:t>Additionally, describes the destruction caused by the bomb in Japan, and the tensions over nuclear weapons that have kept the world on edge ever since.</a:t>
            </a:r>
            <a:endParaRPr lang="en-US" dirty="0"/>
          </a:p>
        </p:txBody>
      </p:sp>
      <p:pic>
        <p:nvPicPr>
          <p:cNvPr id="6152" name="Picture 8" descr="http://4.bp.blogspot.com/-68AQ9SwwM4M/VkU9o4c9frI/AAAAAAAAET0/9d7A4cXWDq0/s1600/Trinity.jpg"/>
          <p:cNvPicPr>
            <a:picLocks noChangeAspect="1" noChangeArrowheads="1"/>
          </p:cNvPicPr>
          <p:nvPr/>
        </p:nvPicPr>
        <p:blipFill>
          <a:blip r:embed="rId2" cstate="print"/>
          <a:srcRect/>
          <a:stretch>
            <a:fillRect/>
          </a:stretch>
        </p:blipFill>
        <p:spPr bwMode="auto">
          <a:xfrm>
            <a:off x="155576" y="1600200"/>
            <a:ext cx="3046095" cy="4572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a:t>Charles and Emma by Deborah </a:t>
            </a:r>
            <a:r>
              <a:rPr lang="en-US" sz="4000" dirty="0" err="1"/>
              <a:t>Heiligman</a:t>
            </a:r>
            <a:r>
              <a:rPr lang="en-US" sz="4000" dirty="0" smtClean="0"/>
              <a:t> </a:t>
            </a:r>
            <a:endParaRPr lang="en-US" sz="3800" dirty="0"/>
          </a:p>
        </p:txBody>
      </p:sp>
      <p:sp>
        <p:nvSpPr>
          <p:cNvPr id="3" name="Content Placeholder 2"/>
          <p:cNvSpPr>
            <a:spLocks noGrp="1"/>
          </p:cNvSpPr>
          <p:nvPr>
            <p:ph idx="1"/>
          </p:nvPr>
        </p:nvSpPr>
        <p:spPr>
          <a:xfrm>
            <a:off x="3581400" y="1600200"/>
            <a:ext cx="5105400" cy="4876800"/>
          </a:xfrm>
        </p:spPr>
        <p:txBody>
          <a:bodyPr>
            <a:normAutofit/>
          </a:bodyPr>
          <a:lstStyle/>
          <a:p>
            <a:r>
              <a:rPr lang="en-US" dirty="0" smtClean="0"/>
              <a:t>A thought-provoking account of Charles Darwin, the man behind evolutionary theory: how his personal life affected his work and vice versa.</a:t>
            </a:r>
          </a:p>
          <a:p>
            <a:endParaRPr lang="en-US" dirty="0"/>
          </a:p>
        </p:txBody>
      </p:sp>
      <p:pic>
        <p:nvPicPr>
          <p:cNvPr id="5128" name="Picture 8" descr="http://1.bp.blogspot.com/-bFflZ3O-9y8/T2ci60HbuhI/AAAAAAAAAQ8/dqrTMfIAWgY/s1600/Charles-and-Emma-cover.jpg"/>
          <p:cNvPicPr>
            <a:picLocks noChangeAspect="1" noChangeArrowheads="1"/>
          </p:cNvPicPr>
          <p:nvPr/>
        </p:nvPicPr>
        <p:blipFill>
          <a:blip r:embed="rId2" cstate="print"/>
          <a:srcRect/>
          <a:stretch>
            <a:fillRect/>
          </a:stretch>
        </p:blipFill>
        <p:spPr bwMode="auto">
          <a:xfrm>
            <a:off x="280987" y="1371600"/>
            <a:ext cx="3071813"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Thrice Told Tales by Catherine Lewis</a:t>
            </a:r>
            <a:r>
              <a:rPr lang="en-US" dirty="0" smtClean="0"/>
              <a:t> </a:t>
            </a:r>
            <a:endParaRPr lang="en-US" dirty="0"/>
          </a:p>
        </p:txBody>
      </p:sp>
      <p:sp>
        <p:nvSpPr>
          <p:cNvPr id="3" name="Content Placeholder 2"/>
          <p:cNvSpPr>
            <a:spLocks noGrp="1"/>
          </p:cNvSpPr>
          <p:nvPr>
            <p:ph idx="1"/>
          </p:nvPr>
        </p:nvSpPr>
        <p:spPr>
          <a:xfrm>
            <a:off x="3352800" y="1600200"/>
            <a:ext cx="5334000" cy="4525963"/>
          </a:xfrm>
        </p:spPr>
        <p:txBody>
          <a:bodyPr>
            <a:normAutofit fontScale="92500" lnSpcReduction="10000"/>
          </a:bodyPr>
          <a:lstStyle/>
          <a:p>
            <a:r>
              <a:rPr lang="en-US" dirty="0"/>
              <a:t>Can one nursery rhyme explain the secrets of the universe? Well, not exactly—but it can help you understand the difference between </a:t>
            </a:r>
            <a:r>
              <a:rPr lang="en-US" dirty="0" err="1"/>
              <a:t>bildungsroman</a:t>
            </a:r>
            <a:r>
              <a:rPr lang="en-US" dirty="0"/>
              <a:t>, epigram, and </a:t>
            </a:r>
            <a:r>
              <a:rPr lang="en-US" dirty="0" smtClean="0"/>
              <a:t>epistolary.</a:t>
            </a:r>
          </a:p>
          <a:p>
            <a:r>
              <a:rPr lang="en-US" dirty="0" smtClean="0"/>
              <a:t>This book will teach you how </a:t>
            </a:r>
            <a:r>
              <a:rPr lang="en-US" dirty="0"/>
              <a:t>to fine tune your own writing, </a:t>
            </a:r>
            <a:r>
              <a:rPr lang="en-US" dirty="0" err="1"/>
              <a:t>bildungsroman</a:t>
            </a:r>
            <a:r>
              <a:rPr lang="en-US" dirty="0"/>
              <a:t> and all.</a:t>
            </a:r>
          </a:p>
        </p:txBody>
      </p:sp>
      <p:pic>
        <p:nvPicPr>
          <p:cNvPr id="29698" name="Picture 2" descr="http://ecx.images-amazon.com/images/I/41hNr67Nf3L.jpg"/>
          <p:cNvPicPr>
            <a:picLocks noChangeAspect="1" noChangeArrowheads="1"/>
          </p:cNvPicPr>
          <p:nvPr/>
        </p:nvPicPr>
        <p:blipFill>
          <a:blip r:embed="rId2" cstate="print"/>
          <a:srcRect/>
          <a:stretch>
            <a:fillRect/>
          </a:stretch>
        </p:blipFill>
        <p:spPr bwMode="auto">
          <a:xfrm>
            <a:off x="155575" y="1524000"/>
            <a:ext cx="3035808" cy="4572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Never Fall Down by Patricia McCormick</a:t>
            </a:r>
            <a:r>
              <a:rPr lang="en-US" dirty="0" smtClean="0"/>
              <a:t> </a:t>
            </a:r>
            <a:endParaRPr lang="en-US" dirty="0"/>
          </a:p>
        </p:txBody>
      </p:sp>
      <p:sp>
        <p:nvSpPr>
          <p:cNvPr id="3" name="Content Placeholder 2"/>
          <p:cNvSpPr>
            <a:spLocks noGrp="1"/>
          </p:cNvSpPr>
          <p:nvPr>
            <p:ph idx="1"/>
          </p:nvPr>
        </p:nvSpPr>
        <p:spPr>
          <a:xfrm>
            <a:off x="3276600" y="1600200"/>
            <a:ext cx="5410200" cy="4525963"/>
          </a:xfrm>
        </p:spPr>
        <p:txBody>
          <a:bodyPr>
            <a:normAutofit fontScale="92500" lnSpcReduction="10000"/>
          </a:bodyPr>
          <a:lstStyle/>
          <a:p>
            <a:r>
              <a:rPr lang="en-US" dirty="0" smtClean="0"/>
              <a:t>When soldiers arrive in his hometown in Cambodia, </a:t>
            </a:r>
            <a:r>
              <a:rPr lang="en-US" dirty="0" err="1" smtClean="0"/>
              <a:t>Arn</a:t>
            </a:r>
            <a:r>
              <a:rPr lang="en-US" dirty="0" smtClean="0"/>
              <a:t> </a:t>
            </a:r>
            <a:r>
              <a:rPr lang="en-US" dirty="0" err="1" smtClean="0"/>
              <a:t>Chorn</a:t>
            </a:r>
            <a:r>
              <a:rPr lang="en-US" dirty="0" smtClean="0"/>
              <a:t>-Pond is separated from his family and sent to a labor camp, where he works in the rice paddies until he volunteers to learn to play an instrument--a decision that both saves his life and lands him in battle. Based on a true story.</a:t>
            </a:r>
            <a:endParaRPr lang="en-US" dirty="0"/>
          </a:p>
        </p:txBody>
      </p:sp>
      <p:pic>
        <p:nvPicPr>
          <p:cNvPr id="28674" name="Picture 2" descr="https://patriciamccormick.files.wordpress.com/2011/01/nfd-sticker.jpg"/>
          <p:cNvPicPr>
            <a:picLocks noChangeAspect="1" noChangeArrowheads="1"/>
          </p:cNvPicPr>
          <p:nvPr/>
        </p:nvPicPr>
        <p:blipFill>
          <a:blip r:embed="rId2" cstate="print"/>
          <a:srcRect/>
          <a:stretch>
            <a:fillRect/>
          </a:stretch>
        </p:blipFill>
        <p:spPr bwMode="auto">
          <a:xfrm>
            <a:off x="155575" y="1600200"/>
            <a:ext cx="3042621" cy="45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Other Wes Moore by Wes Moore/T. Smiley</a:t>
            </a:r>
            <a:r>
              <a:rPr lang="en-US" dirty="0" smtClean="0"/>
              <a:t> </a:t>
            </a:r>
            <a:endParaRPr lang="en-US" dirty="0"/>
          </a:p>
        </p:txBody>
      </p:sp>
      <p:sp>
        <p:nvSpPr>
          <p:cNvPr id="3" name="Content Placeholder 2"/>
          <p:cNvSpPr>
            <a:spLocks noGrp="1"/>
          </p:cNvSpPr>
          <p:nvPr>
            <p:ph idx="1"/>
          </p:nvPr>
        </p:nvSpPr>
        <p:spPr>
          <a:xfrm>
            <a:off x="3352800" y="1600200"/>
            <a:ext cx="5334000" cy="4525963"/>
          </a:xfrm>
        </p:spPr>
        <p:txBody>
          <a:bodyPr>
            <a:normAutofit fontScale="92500" lnSpcReduction="10000"/>
          </a:bodyPr>
          <a:lstStyle/>
          <a:p>
            <a:r>
              <a:rPr lang="en-US" dirty="0" smtClean="0"/>
              <a:t>Two kids with the same name lived in the same decaying city. One went on to be a Rhodes Scholar, decorated combat veteran, White House Fellow, and business leader. The other is serving a life sentence in prison. </a:t>
            </a:r>
          </a:p>
          <a:p>
            <a:r>
              <a:rPr lang="en-US" dirty="0" smtClean="0"/>
              <a:t>What led to their different paths?</a:t>
            </a:r>
            <a:endParaRPr lang="en-US" dirty="0"/>
          </a:p>
        </p:txBody>
      </p:sp>
      <p:pic>
        <p:nvPicPr>
          <p:cNvPr id="27650" name="Picture 2" descr="http://ecx.images-amazon.com/images/I/81PkfOcGkTL.jpg"/>
          <p:cNvPicPr>
            <a:picLocks noChangeAspect="1" noChangeArrowheads="1"/>
          </p:cNvPicPr>
          <p:nvPr/>
        </p:nvPicPr>
        <p:blipFill>
          <a:blip r:embed="rId2" cstate="print"/>
          <a:srcRect/>
          <a:stretch>
            <a:fillRect/>
          </a:stretch>
        </p:blipFill>
        <p:spPr bwMode="auto">
          <a:xfrm>
            <a:off x="155576" y="1600200"/>
            <a:ext cx="2957905"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 by Terry </a:t>
            </a:r>
            <a:r>
              <a:rPr lang="en-US" dirty="0" err="1" smtClean="0"/>
              <a:t>Pratchett</a:t>
            </a:r>
            <a:r>
              <a:rPr lang="en-US" dirty="0" smtClean="0"/>
              <a:t> </a:t>
            </a:r>
            <a:endParaRPr lang="en-US" dirty="0"/>
          </a:p>
        </p:txBody>
      </p:sp>
      <p:sp>
        <p:nvSpPr>
          <p:cNvPr id="3" name="Content Placeholder 2"/>
          <p:cNvSpPr>
            <a:spLocks noGrp="1"/>
          </p:cNvSpPr>
          <p:nvPr>
            <p:ph idx="1"/>
          </p:nvPr>
        </p:nvSpPr>
        <p:spPr>
          <a:xfrm>
            <a:off x="3276600" y="1600200"/>
            <a:ext cx="5410200" cy="4525963"/>
          </a:xfrm>
        </p:spPr>
        <p:txBody>
          <a:bodyPr>
            <a:normAutofit fontScale="92500"/>
          </a:bodyPr>
          <a:lstStyle/>
          <a:p>
            <a:r>
              <a:rPr lang="en-US" dirty="0" smtClean="0"/>
              <a:t>A tsunami wipes out all but one boy on an island nation.</a:t>
            </a:r>
          </a:p>
          <a:p>
            <a:r>
              <a:rPr lang="en-US" dirty="0" smtClean="0"/>
              <a:t>Daphne washes ashore from a shipwrecked boat and the two eventually become friends.</a:t>
            </a:r>
          </a:p>
          <a:p>
            <a:r>
              <a:rPr lang="en-US" dirty="0" smtClean="0"/>
              <a:t>More survivors arrive and they must fight to rebuild their lives. </a:t>
            </a:r>
          </a:p>
          <a:p>
            <a:r>
              <a:rPr lang="en-US" dirty="0" smtClean="0"/>
              <a:t>An alternate history with fantasy elements.</a:t>
            </a:r>
            <a:endParaRPr lang="en-US" dirty="0"/>
          </a:p>
        </p:txBody>
      </p:sp>
      <p:pic>
        <p:nvPicPr>
          <p:cNvPr id="26626" name="Picture 2" descr="https://upload.wikimedia.org/wikipedia/en/5/5c/Terry_Pratchett_Nation.jpg"/>
          <p:cNvPicPr>
            <a:picLocks noChangeAspect="1" noChangeArrowheads="1"/>
          </p:cNvPicPr>
          <p:nvPr/>
        </p:nvPicPr>
        <p:blipFill>
          <a:blip r:embed="rId2" cstate="print"/>
          <a:srcRect/>
          <a:stretch>
            <a:fillRect/>
          </a:stretch>
        </p:blipFill>
        <p:spPr bwMode="auto">
          <a:xfrm>
            <a:off x="155575" y="1600200"/>
            <a:ext cx="2972740" cy="457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This is Not a Test by Courtney Summers</a:t>
            </a:r>
            <a:r>
              <a:rPr lang="en-US" dirty="0" smtClean="0"/>
              <a:t> </a:t>
            </a:r>
            <a:endParaRPr lang="en-US" dirty="0"/>
          </a:p>
        </p:txBody>
      </p:sp>
      <p:sp>
        <p:nvSpPr>
          <p:cNvPr id="3" name="Content Placeholder 2"/>
          <p:cNvSpPr>
            <a:spLocks noGrp="1"/>
          </p:cNvSpPr>
          <p:nvPr>
            <p:ph idx="1"/>
          </p:nvPr>
        </p:nvSpPr>
        <p:spPr>
          <a:xfrm>
            <a:off x="3505200" y="1600200"/>
            <a:ext cx="5181600" cy="4525963"/>
          </a:xfrm>
        </p:spPr>
        <p:txBody>
          <a:bodyPr>
            <a:normAutofit lnSpcReduction="10000"/>
          </a:bodyPr>
          <a:lstStyle/>
          <a:p>
            <a:r>
              <a:rPr lang="en-US" dirty="0"/>
              <a:t>Barricaded in Cortege High with five other teens while zombies try to get in, Sloane Price observes her fellow captives become more unpredictable and violent as time passes although they each have much more reason to live than she has.</a:t>
            </a:r>
          </a:p>
        </p:txBody>
      </p:sp>
      <p:pic>
        <p:nvPicPr>
          <p:cNvPr id="25602" name="Picture 2" descr="http://disabilityinkidlit.com/dikl/wp-content/uploads/2015/01/cover-for-this-is-not-a-test.jpg"/>
          <p:cNvPicPr>
            <a:picLocks noChangeAspect="1" noChangeArrowheads="1"/>
          </p:cNvPicPr>
          <p:nvPr/>
        </p:nvPicPr>
        <p:blipFill>
          <a:blip r:embed="rId2" cstate="print"/>
          <a:srcRect/>
          <a:stretch>
            <a:fillRect/>
          </a:stretch>
        </p:blipFill>
        <p:spPr bwMode="auto">
          <a:xfrm>
            <a:off x="155575" y="1676400"/>
            <a:ext cx="3048000" cy="4572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843</Words>
  <Application>Microsoft Office PowerPoint</Application>
  <PresentationFormat>On-screen Show (4:3)</PresentationFormat>
  <Paragraphs>41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11th GRADE - Grade Level </vt:lpstr>
      <vt:lpstr>Five People You Meet in Heaven by Mitch Albom </vt:lpstr>
      <vt:lpstr>Trinity: Graphic Hist. of the First Atomic Bomb by Fetter-Vorm </vt:lpstr>
      <vt:lpstr>Charles and Emma by Deborah Heiligman </vt:lpstr>
      <vt:lpstr>Thrice Told Tales by Catherine Lewis </vt:lpstr>
      <vt:lpstr>Never Fall Down by Patricia McCormick </vt:lpstr>
      <vt:lpstr>The Other Wes Moore by Wes Moore/T. Smiley </vt:lpstr>
      <vt:lpstr>Nation by Terry Pratchett </vt:lpstr>
      <vt:lpstr>This is Not a Test by Courtney Summers </vt:lpstr>
      <vt:lpstr>Code Name Verity by Elizabeth Wein </vt:lpstr>
      <vt:lpstr>Bootleg : Murder, Moonshine, and the Lawless Years of Prohibition by Karen Blumenthal </vt:lpstr>
      <vt:lpstr>Bury My Heart At Wounded Knee by Dee Brown </vt:lpstr>
      <vt:lpstr>The Shallows by Nicholas Carr </vt:lpstr>
      <vt:lpstr>Columbine by David Cullen </vt:lpstr>
      <vt:lpstr>Cold Mountain by Charles Frazier </vt:lpstr>
      <vt:lpstr>Slaughterhouse-Five by Kurt Vonnegut</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 Pre-AP</dc:title>
  <dc:creator>Stultz, Lisa</dc:creator>
  <cp:lastModifiedBy>Mackey, Jennifer</cp:lastModifiedBy>
  <cp:revision>27</cp:revision>
  <dcterms:created xsi:type="dcterms:W3CDTF">2016-05-10T15:21:40Z</dcterms:created>
  <dcterms:modified xsi:type="dcterms:W3CDTF">2016-08-19T15:37:58Z</dcterms:modified>
</cp:coreProperties>
</file>